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72" r:id="rId11"/>
    <p:sldId id="273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en-N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65"/>
  </p:normalViewPr>
  <p:slideViewPr>
    <p:cSldViewPr snapToGrid="0">
      <p:cViewPr varScale="1">
        <p:scale>
          <a:sx n="107" d="100"/>
          <a:sy n="107" d="100"/>
        </p:scale>
        <p:origin x="73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4C8303-FA66-C789-55C1-EF585F39E5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64C9B8-2F6F-F627-8F04-12795EB15B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218197-C05B-BE79-621A-FAF8DF38B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8E962-C0A9-0E4E-86DE-BD07AEF35045}" type="datetimeFigureOut">
              <a:rPr lang="en-NG" smtClean="0"/>
              <a:t>26/10/2022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4AC504-0441-64C0-5E1D-C6681E11D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4E3A69-C6EB-967F-D6EA-1FD53B540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4AA7-7A11-2C4C-859C-F8121D679EF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536450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1A0FB-4F67-2F4F-1366-9FAF65488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E570F7-EECF-DDF8-B907-C9D5EE2B1E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EE8CC-8C7D-5458-A9F1-E6E9970A5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8E962-C0A9-0E4E-86DE-BD07AEF35045}" type="datetimeFigureOut">
              <a:rPr lang="en-NG" smtClean="0"/>
              <a:t>26/10/2022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EA1437-DE1A-9571-B14B-85A16A308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7D992-85F0-1CD8-7062-D11626BF6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4AA7-7A11-2C4C-859C-F8121D679EF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685237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B166351-859F-D20E-8C49-B20A953FE5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8BCFFB-1A23-3843-A885-9E78447336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C1B9DB-7E21-9A73-7054-1925136CD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8E962-C0A9-0E4E-86DE-BD07AEF35045}" type="datetimeFigureOut">
              <a:rPr lang="en-NG" smtClean="0"/>
              <a:t>26/10/2022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15F66-4DF4-181E-650A-58443FB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D99514-1B95-4C28-7D80-0E850A2AA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4AA7-7A11-2C4C-859C-F8121D679EF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1620065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C94C0-E424-A6AE-A20C-449146AC0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D037BA-C517-45B0-5027-0FB6D94973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D263C7-03C5-6425-BDA6-66DD25C85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8E962-C0A9-0E4E-86DE-BD07AEF35045}" type="datetimeFigureOut">
              <a:rPr lang="en-NG" smtClean="0"/>
              <a:t>26/10/2022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1FB78-1BCA-01BA-C593-04C549E6F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995581-E398-D39C-D9D9-7A84B38AD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4AA7-7A11-2C4C-859C-F8121D679EF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1508122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43514F-58DD-4F6B-67AA-679C02FE8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BD7D0F-84E0-98F4-F4B3-5D7E85D9A8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8495DE-85F3-1F9B-3AC1-1D0CA49DC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8E962-C0A9-0E4E-86DE-BD07AEF35045}" type="datetimeFigureOut">
              <a:rPr lang="en-NG" smtClean="0"/>
              <a:t>26/10/2022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F6FE30-4882-7AAF-A41C-06D226822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64C991-084B-43E6-F39A-1D36CC978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4AA7-7A11-2C4C-859C-F8121D679EF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564136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5680F-C788-CAD0-BC50-A7C96939D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9C72E-69B8-1AD0-3F76-60DCB1263C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457A85-D444-74F5-7812-4974DABBF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9D449B-C55D-A7FF-DA89-7F2BBB5A7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8E962-C0A9-0E4E-86DE-BD07AEF35045}" type="datetimeFigureOut">
              <a:rPr lang="en-NG" smtClean="0"/>
              <a:t>26/10/2022</a:t>
            </a:fld>
            <a:endParaRPr lang="en-N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373583-634C-D0C6-6811-82FA99527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6EBED1-F0D6-7EAE-C358-23A8381EC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4AA7-7A11-2C4C-859C-F8121D679EF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54146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BC544-2033-63B3-DA35-BDBCE867C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FE9E07-8C5C-5B54-137B-AFD7093E6E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10BF82-F905-7AAD-3FE2-C1AFA1A0AA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410CCF-CF69-5AB4-F168-8468B4BA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1BB8A3-D687-60D1-E536-F1B413ECC7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998E2C-0036-A5CB-4BAF-53141F332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8E962-C0A9-0E4E-86DE-BD07AEF35045}" type="datetimeFigureOut">
              <a:rPr lang="en-NG" smtClean="0"/>
              <a:t>26/10/2022</a:t>
            </a:fld>
            <a:endParaRPr lang="en-N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CA691D-0F8E-3704-AAEB-381442FC8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9A7A3D-DF9F-B5AB-5147-EB87DE973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4AA7-7A11-2C4C-859C-F8121D679EF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948542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9AD214-17EB-63A6-A924-F52A1C87D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AC825F-A73E-4D85-E283-C111A633D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8E962-C0A9-0E4E-86DE-BD07AEF35045}" type="datetimeFigureOut">
              <a:rPr lang="en-NG" smtClean="0"/>
              <a:t>26/10/2022</a:t>
            </a:fld>
            <a:endParaRPr lang="en-N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03E801-DE27-8940-F58E-FA7402AB3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BEE955-2C25-03B1-9381-EFA1F1903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4AA7-7A11-2C4C-859C-F8121D679EF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052752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E28C67-93EB-2266-5303-2465EFF2B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8E962-C0A9-0E4E-86DE-BD07AEF35045}" type="datetimeFigureOut">
              <a:rPr lang="en-NG" smtClean="0"/>
              <a:t>26/10/2022</a:t>
            </a:fld>
            <a:endParaRPr lang="en-N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36F3C9-6A6A-ACC0-9424-267D98296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7F64C8-2031-1B8F-9BE7-521A70A85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4AA7-7A11-2C4C-859C-F8121D679EF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065336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9FB82-F929-E47D-F7B7-B173307DB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5DFD17-F52D-9A75-4F1B-72E5B5A54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219180-CB2F-98A1-E441-23511921CF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AE261A-FCA0-A65E-6C81-974CA0668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8E962-C0A9-0E4E-86DE-BD07AEF35045}" type="datetimeFigureOut">
              <a:rPr lang="en-NG" smtClean="0"/>
              <a:t>26/10/2022</a:t>
            </a:fld>
            <a:endParaRPr lang="en-N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8F0D9F-D92C-BB1B-D93A-11535A138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7CF9DE-2757-458D-5201-4AFB23626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4AA7-7A11-2C4C-859C-F8121D679EF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478640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A6CA8-4A63-0791-6241-BAC889B51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AD9F4B-8739-4C4B-94F0-F64E078363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62B698-8FE0-82CD-C03B-F582A0CEF6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B8E5A1-78B4-166B-BF37-0E33F1A73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8E962-C0A9-0E4E-86DE-BD07AEF35045}" type="datetimeFigureOut">
              <a:rPr lang="en-NG" smtClean="0"/>
              <a:t>26/10/2022</a:t>
            </a:fld>
            <a:endParaRPr lang="en-N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CF4E91-803D-28CC-9721-8EE220DA4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71AC3C-2328-2EE7-9018-502ED7973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4AA7-7A11-2C4C-859C-F8121D679EF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794203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6F873F-00AB-304B-779B-91AD4499B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5134DE-F8E9-FA22-86A0-CA3D5FECA8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F380C9-48BB-81F4-7597-261E744C47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8E962-C0A9-0E4E-86DE-BD07AEF35045}" type="datetimeFigureOut">
              <a:rPr lang="en-NG" smtClean="0"/>
              <a:t>26/10/2022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39ABB-FDB3-C5B3-2072-1CA95D4681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272B8C-E643-730A-B6EB-109E8E44D1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44AA7-7A11-2C4C-859C-F8121D679EFE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729326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72779-8FC0-D9E1-FD90-7F1C38C39E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G" dirty="0"/>
              <a:t>Analog I/O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2AC604-2627-B510-8A74-DF14070F29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762158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9E85D-7CF9-E646-7F9F-D044F6EB7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G" dirty="0"/>
              <a:t>Multiple Buttons Using Analog Input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2FD458-ABEC-25A7-170D-18175DA8C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Use a resistor network as voltage dividers.</a:t>
            </a:r>
          </a:p>
          <a:p>
            <a:r>
              <a:rPr lang="en-US" dirty="0">
                <a:solidFill>
                  <a:srgbClr val="333333"/>
                </a:solidFill>
                <a:latin typeface="verdana" panose="020B0604030504040204" pitchFamily="34" charset="0"/>
              </a:rPr>
              <a:t>L</a:t>
            </a:r>
            <a:r>
              <a:rPr lang="en-US" b="0" i="0" dirty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et each button feed a different voltage to the analog pin. </a:t>
            </a:r>
          </a:p>
          <a:p>
            <a:r>
              <a:rPr lang="en-US" b="0" i="0" dirty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By detecting the voltage we can tell which button has been pressed.</a:t>
            </a: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1744341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72C09-B3F6-8BC5-C13D-199344260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G" dirty="0"/>
              <a:t>Circuit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EDDED20-BAA3-78DD-4D74-B27A5A943E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78696" y="1690688"/>
            <a:ext cx="3434608" cy="4078597"/>
          </a:xfrm>
        </p:spPr>
      </p:pic>
    </p:spTree>
    <p:extLst>
      <p:ext uri="{BB962C8B-B14F-4D97-AF65-F5344CB8AC3E}">
        <p14:creationId xmlns:p14="http://schemas.microsoft.com/office/powerpoint/2010/main" val="18805141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150E1-60D2-331B-5C47-3B92935CD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78F75D6-4855-6091-6F88-A70802D6AB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53632" y="1825625"/>
            <a:ext cx="4084735" cy="4351338"/>
          </a:xfrm>
        </p:spPr>
      </p:pic>
    </p:spTree>
    <p:extLst>
      <p:ext uri="{BB962C8B-B14F-4D97-AF65-F5344CB8AC3E}">
        <p14:creationId xmlns:p14="http://schemas.microsoft.com/office/powerpoint/2010/main" val="37636778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63ADA-87FA-CB78-EAE3-3B5705248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G" dirty="0"/>
              <a:t>analogWrite()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5A0C7-5D4E-E9E8-1BD5-F563CA60CB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Writes an analog value to a pin using PWM.</a:t>
            </a: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Can be used to light a LED at varying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brightnesses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or drive a motor at various speeds.</a:t>
            </a:r>
            <a:endParaRPr lang="en-US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After a call to </a:t>
            </a:r>
            <a:r>
              <a:rPr lang="en-US" dirty="0" err="1"/>
              <a:t>analogWrite</a:t>
            </a:r>
            <a:r>
              <a:rPr lang="en-US" dirty="0"/>
              <a:t>()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the pin will generate a steady rectangular wave of the specified duty cycle until the next call to </a:t>
            </a:r>
            <a:r>
              <a:rPr lang="en-US" dirty="0" err="1"/>
              <a:t>analogWrite</a:t>
            </a:r>
            <a:r>
              <a:rPr lang="en-US" dirty="0"/>
              <a:t>()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 (or a call to </a:t>
            </a:r>
            <a:r>
              <a:rPr lang="en-US" dirty="0" err="1"/>
              <a:t>digitalRead</a:t>
            </a:r>
            <a:r>
              <a:rPr lang="en-US" dirty="0"/>
              <a:t>()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 or </a:t>
            </a:r>
            <a:r>
              <a:rPr lang="en-US" dirty="0" err="1"/>
              <a:t>digitalWrite</a:t>
            </a:r>
            <a:r>
              <a:rPr lang="en-US" dirty="0"/>
              <a:t>()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) on the same pin.</a:t>
            </a:r>
          </a:p>
          <a:p>
            <a:endParaRPr lang="en-US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endParaRPr lang="en-US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r>
              <a:rPr lang="en-US" dirty="0"/>
              <a:t>pin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: the Arduino pin to write to. Allowed data types: </a:t>
            </a:r>
            <a:r>
              <a:rPr lang="en-US" dirty="0"/>
              <a:t>int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</a:t>
            </a:r>
          </a:p>
          <a:p>
            <a:r>
              <a:rPr lang="en-US" dirty="0"/>
              <a:t>value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: the duty cycle: between 0 (always off) and 255 (always on). Allowed data types: </a:t>
            </a:r>
            <a:r>
              <a:rPr lang="en-US" dirty="0"/>
              <a:t>int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</a:t>
            </a:r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631F64-B86C-296B-4769-218F2D0130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745" y="4061411"/>
            <a:ext cx="5022510" cy="44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0967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7EE85-BC0B-D78E-1390-BC65917FB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G" dirty="0"/>
              <a:t>Analog Output Using DAC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5011BD-0198-8F4D-7583-85806A06D4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404040"/>
                </a:solidFill>
                <a:effectLst/>
                <a:latin typeface="Lato" panose="020F0502020204030204" pitchFamily="34" charset="0"/>
              </a:rPr>
              <a:t>DAC (digital to analog converter) is a very common peripheral used to convert a digital signal to an analog form.</a:t>
            </a:r>
          </a:p>
          <a:p>
            <a:r>
              <a:rPr lang="en-US" b="0" i="0" dirty="0">
                <a:solidFill>
                  <a:srgbClr val="404040"/>
                </a:solidFill>
                <a:effectLst/>
                <a:latin typeface="Lato" panose="020F0502020204030204" pitchFamily="34" charset="0"/>
              </a:rPr>
              <a:t>ESP32 and ESP32-S2 have two 8-bit DAC channels. The DAC driver allows these channels to be set to arbitrary voltages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340D64-E203-A324-DD79-EF6245CE0E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9784" y="3749303"/>
            <a:ext cx="5432431" cy="1927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9880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6414B-B496-BD36-605E-C030733EE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0" dirty="0" err="1">
                <a:solidFill>
                  <a:srgbClr val="404040"/>
                </a:solidFill>
                <a:effectLst/>
                <a:latin typeface="Roboto Slab"/>
              </a:rPr>
              <a:t>dacWrite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589C97-3EAB-D561-B10A-14C276E800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This function is used to set the DAC value for a given pin/DAC channel.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pin GPIO pin.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value to be set. Range is 0 - 255 (equals 0V - 3.3V).</a:t>
            </a:r>
          </a:p>
          <a:p>
            <a:pPr marL="0" indent="0" algn="l">
              <a:buNone/>
            </a:pPr>
            <a:endParaRPr lang="en-US" b="0" i="0" dirty="0">
              <a:solidFill>
                <a:srgbClr val="404040"/>
              </a:solidFill>
              <a:effectLst/>
              <a:latin typeface="Lato" panose="020F050202020403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D409CF-A766-A432-AC8A-43E9619F1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9314" y="3918166"/>
            <a:ext cx="7713372" cy="58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3094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92D2F-8536-E2ED-24CF-A40D994A2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0" dirty="0" err="1">
                <a:solidFill>
                  <a:srgbClr val="404040"/>
                </a:solidFill>
                <a:effectLst/>
                <a:latin typeface="Roboto Slab"/>
              </a:rPr>
              <a:t>dacDisable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550DFF-7747-CA1F-22F4-D2D7E41988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This function is used to disable DAC output on a given pin/DAC channel.</a:t>
            </a:r>
          </a:p>
          <a:p>
            <a:r>
              <a:rPr lang="en-US" b="0" i="0" dirty="0">
                <a:solidFill>
                  <a:srgbClr val="404040"/>
                </a:solidFill>
                <a:effectLst/>
                <a:latin typeface="Lato" panose="020F0502020204030203" pitchFamily="34" charset="0"/>
              </a:rPr>
              <a:t>pin GPIO pin.</a:t>
            </a:r>
          </a:p>
          <a:p>
            <a:pPr marL="0" indent="0">
              <a:buNone/>
            </a:pPr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FFD180-4B54-34CA-5B25-6F652B4A39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16" y="3236851"/>
            <a:ext cx="5581768" cy="80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877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CF5FC-FCC3-577C-06F2-1C8B36958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90E63C-A3F0-6486-73E5-723A614275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773742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D09FBB-1916-6695-F7A8-1EAF9E184C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46265"/>
            <a:ext cx="10515600" cy="5630698"/>
          </a:xfrm>
        </p:spPr>
        <p:txBody>
          <a:bodyPr>
            <a:normAutofit fontScale="85000" lnSpcReduction="20000"/>
          </a:bodyPr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Arduino boards contain a multichannel, 10-bit analog to digital converter. </a:t>
            </a: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It will map input voltages between 0 and the operating voltage(5V or 3.3V) into integer values between 0 and 1023.</a:t>
            </a: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This yields a resolution between readings of: 5 volts / 1024 units or, 0.0049 volts (4.9 mV) per unit. </a:t>
            </a: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The ESP32 has 2 x 12-Bit SAR (Successive Approximation Register) ADC hardware peripherals that can read 18 different analog input channels.</a:t>
            </a:r>
            <a:endParaRPr lang="en-US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The ADC firmware driver API supports ADC1 (8 channels, attached to GPIOs 32 – 39), and ADC2 (10 channels, attached to GPIOs 0, 2, 4, 12 – 15, and 25 – 27).</a:t>
            </a:r>
          </a:p>
          <a:p>
            <a:r>
              <a:rPr lang="en-US" b="0" i="0" dirty="0">
                <a:solidFill>
                  <a:srgbClr val="3A3A3A"/>
                </a:solidFill>
                <a:effectLst/>
                <a:latin typeface="Helvetica" pitchFamily="2" charset="0"/>
              </a:rPr>
              <a:t>The voltage measured is then assigned to a value between 0 and 4095, in which 0 V corresponds to 0, and 3.3 V corresponds to 4095.</a:t>
            </a:r>
            <a:endParaRPr lang="en-US" b="0" i="0" dirty="0"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NOTE: </a:t>
            </a:r>
          </a:p>
          <a:p>
            <a:pPr marL="0" indent="0">
              <a:buNone/>
            </a:pPr>
            <a:r>
              <a:rPr lang="en-US" b="0" i="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ADC2 is used by the Wi-Fi driver. Therefore the application can only use ADC2 when the Wi-Fi driver has not been started.</a:t>
            </a:r>
          </a:p>
          <a:p>
            <a:pPr marL="0" indent="0">
              <a:buNone/>
            </a:pPr>
            <a:r>
              <a:rPr lang="en-US" b="0" i="0" dirty="0">
                <a:solidFill>
                  <a:srgbClr val="22222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Some of the ADC2 pins are used as strapping pins (GPIO 0, 2, 15) thus cannot be used freely.</a:t>
            </a:r>
          </a:p>
          <a:p>
            <a:pPr marL="0" indent="0">
              <a:buNone/>
            </a:pP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3629488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E9184-8AD8-3FD9-9650-5DB68DB67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G" dirty="0"/>
              <a:t>Reading Analog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C04878-A6B7-1951-BDEC-3F1D4EDC34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G" dirty="0"/>
              <a:t>To read analog Value from any analog pin, use analogRead()</a:t>
            </a:r>
          </a:p>
          <a:p>
            <a:endParaRPr lang="en-NG" dirty="0"/>
          </a:p>
          <a:p>
            <a:endParaRPr lang="en-NG" dirty="0"/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Pin is the name of the analog input pin to read from.</a:t>
            </a:r>
          </a:p>
          <a:p>
            <a:r>
              <a:rPr lang="en-US" dirty="0">
                <a:solidFill>
                  <a:srgbClr val="000000"/>
                </a:solidFill>
                <a:latin typeface="Open Sans" panose="020B0606030504020204" pitchFamily="34" charset="0"/>
              </a:rPr>
              <a:t>Returns the analog reading on the pin.</a:t>
            </a:r>
            <a:endParaRPr lang="en-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FA5BB0-75CB-DCFB-2832-CC2C383BF5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5556" y="2614056"/>
            <a:ext cx="3820887" cy="5210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946E033-77F4-407F-7ECA-7905C9D6A3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715" y="4663924"/>
            <a:ext cx="10048568" cy="34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10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D160C-1AF0-2372-214C-E8D6A9C0F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G" dirty="0">
                <a:latin typeface="+mn-lt"/>
              </a:rPr>
              <a:t>Other Inbuilt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18AD5-3F8A-9BAF-FF17-965D231DB4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7538"/>
            <a:ext cx="10515600" cy="4799425"/>
          </a:xfrm>
        </p:spPr>
        <p:txBody>
          <a:bodyPr>
            <a:normAutofit fontScale="92500" lnSpcReduction="10000"/>
          </a:bodyPr>
          <a:lstStyle/>
          <a:p>
            <a:r>
              <a:rPr lang="en-US" b="0" i="0" dirty="0" err="1">
                <a:solidFill>
                  <a:srgbClr val="000000"/>
                </a:solidFill>
                <a:effectLst/>
              </a:rPr>
              <a:t>analogReadResolution</a:t>
            </a:r>
            <a:r>
              <a:rPr lang="en-US" b="0" i="0" dirty="0">
                <a:solidFill>
                  <a:srgbClr val="000000"/>
                </a:solidFill>
                <a:effectLst/>
              </a:rPr>
              <a:t>(resolution)</a:t>
            </a:r>
            <a:r>
              <a:rPr lang="en-US" b="0" i="0" dirty="0">
                <a:solidFill>
                  <a:srgbClr val="3A3A3A"/>
                </a:solidFill>
                <a:effectLst/>
              </a:rPr>
              <a:t>: </a:t>
            </a:r>
            <a:r>
              <a:rPr lang="en-US" b="0" i="0" dirty="0">
                <a:solidFill>
                  <a:srgbClr val="3A3A3A"/>
                </a:solidFill>
                <a:effectLst/>
                <a:latin typeface="Helvetica" pitchFamily="2" charset="0"/>
              </a:rPr>
              <a:t>set the sample bits and resolution. It can be a value between 9 (0 – 511) and 12 bits (0 – 4095). Default is 12-bit resolution.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analogSetWidth</a:t>
            </a: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(width)</a:t>
            </a:r>
            <a:r>
              <a:rPr lang="en-US" b="0" i="0" dirty="0">
                <a:solidFill>
                  <a:srgbClr val="3A3A3A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set the sample bits and resolution. It can be a value between 9 (0 – 511) and 12 bits (0 – 4095). Default is 12-bit resolution.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analogSetCycles</a:t>
            </a: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(cycles)</a:t>
            </a:r>
            <a:r>
              <a:rPr lang="en-US" b="0" i="0" dirty="0">
                <a:solidFill>
                  <a:srgbClr val="3A3A3A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set the number of cycles per sample. Default is 8. Range: 1 to 255.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analogSetSamples</a:t>
            </a: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(samples)</a:t>
            </a:r>
            <a:r>
              <a:rPr lang="en-US" b="0" i="0" dirty="0">
                <a:solidFill>
                  <a:srgbClr val="3A3A3A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set the number of samples in the range. Default is 1 sample. It has an effect of increasing sensitivity.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analogSetClockDiv</a:t>
            </a:r>
            <a:r>
              <a:rPr lang="en-US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(attenuation)</a:t>
            </a:r>
            <a:r>
              <a:rPr lang="en-US" b="0" i="0" dirty="0">
                <a:solidFill>
                  <a:srgbClr val="3A3A3A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set the divider for the ADC clock. Default is 1. Range: 1 to 255.</a:t>
            </a:r>
          </a:p>
          <a:p>
            <a:endParaRPr lang="en-US" b="0" i="0" dirty="0">
              <a:solidFill>
                <a:srgbClr val="3A3A3A"/>
              </a:solidFill>
              <a:effectLst/>
              <a:latin typeface="Helvetica" pitchFamily="2" charset="0"/>
            </a:endParaRPr>
          </a:p>
          <a:p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992360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C9DFF-7C48-A5E2-CB46-46445604C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3DADD4-E7EE-8DB7-B827-57F2C57C61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 err="1">
                <a:solidFill>
                  <a:srgbClr val="000000"/>
                </a:solidFill>
                <a:effectLst/>
              </a:rPr>
              <a:t>analogSetAttenuation</a:t>
            </a:r>
            <a:r>
              <a:rPr lang="en-US" b="0" i="0" dirty="0">
                <a:solidFill>
                  <a:srgbClr val="000000"/>
                </a:solidFill>
                <a:effectLst/>
              </a:rPr>
              <a:t>(attenuation)</a:t>
            </a:r>
            <a:r>
              <a:rPr lang="en-US" b="0" i="0" dirty="0">
                <a:solidFill>
                  <a:srgbClr val="3A3A3A"/>
                </a:solidFill>
                <a:effectLst/>
              </a:rPr>
              <a:t>: sets the input attenuation for all ADC pins. Default is </a:t>
            </a:r>
            <a:r>
              <a:rPr lang="en-US" b="0" i="0" dirty="0">
                <a:solidFill>
                  <a:srgbClr val="000000"/>
                </a:solidFill>
                <a:effectLst/>
              </a:rPr>
              <a:t>ADC_11db</a:t>
            </a:r>
            <a:r>
              <a:rPr lang="en-US" b="0" i="0" dirty="0">
                <a:solidFill>
                  <a:srgbClr val="3A3A3A"/>
                </a:solidFill>
                <a:effectLst/>
              </a:rPr>
              <a:t>. Accepted values: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</a:rPr>
              <a:t>ADC_0db</a:t>
            </a:r>
            <a:r>
              <a:rPr lang="en-US" b="0" i="0" dirty="0">
                <a:solidFill>
                  <a:srgbClr val="3A3A3A"/>
                </a:solidFill>
                <a:effectLst/>
              </a:rPr>
              <a:t>: sets no attenuation. ADC can measure up to approximately 800 mV (1V input = ADC reading of 1088).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</a:rPr>
              <a:t>ADC_2_5db</a:t>
            </a:r>
            <a:r>
              <a:rPr lang="en-US" b="0" i="0" dirty="0">
                <a:solidFill>
                  <a:srgbClr val="3A3A3A"/>
                </a:solidFill>
                <a:effectLst/>
              </a:rPr>
              <a:t>: The input voltage of ADC will be attenuated, extending the range of measurement to up to approx. 1100 mV. (1V input = ADC reading of 3722).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</a:rPr>
              <a:t>ADC_6db</a:t>
            </a:r>
            <a:r>
              <a:rPr lang="en-US" b="0" i="0" dirty="0">
                <a:solidFill>
                  <a:srgbClr val="3A3A3A"/>
                </a:solidFill>
                <a:effectLst/>
              </a:rPr>
              <a:t>: The input voltage of ADC will be attenuated, extending the range of measurement to up to approx. 1350 mV. (1V input = ADC reading of 3033).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000000"/>
                </a:solidFill>
                <a:effectLst/>
              </a:rPr>
              <a:t>ADC_11db</a:t>
            </a:r>
            <a:r>
              <a:rPr lang="en-US" b="0" i="0" dirty="0">
                <a:solidFill>
                  <a:srgbClr val="3A3A3A"/>
                </a:solidFill>
                <a:effectLst/>
              </a:rPr>
              <a:t>: The input voltage of ADC will be attenuated, extending the range of measurement to up to approx. 2600 mV. (1V input = ADC reading of 1575).</a:t>
            </a:r>
          </a:p>
          <a:p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2628906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36C62-8BCA-21F2-27CE-DC289ABEA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065C2C-F8AC-D7A5-3BE0-893D69E97B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 err="1">
                <a:solidFill>
                  <a:srgbClr val="000000"/>
                </a:solidFill>
                <a:effectLst/>
              </a:rPr>
              <a:t>analogSetPinAttenuation</a:t>
            </a:r>
            <a:r>
              <a:rPr lang="en-US" b="0" i="0" dirty="0">
                <a:solidFill>
                  <a:srgbClr val="000000"/>
                </a:solidFill>
                <a:effectLst/>
              </a:rPr>
              <a:t>(pin, attenuation)</a:t>
            </a:r>
            <a:r>
              <a:rPr lang="en-US" b="0" i="0" dirty="0">
                <a:solidFill>
                  <a:srgbClr val="3A3A3A"/>
                </a:solidFill>
                <a:effectLst/>
              </a:rPr>
              <a:t>: sets the input attenuation for the specified pin. The default is </a:t>
            </a:r>
            <a:r>
              <a:rPr lang="en-US" b="0" i="0" dirty="0">
                <a:solidFill>
                  <a:srgbClr val="000000"/>
                </a:solidFill>
                <a:effectLst/>
              </a:rPr>
              <a:t>ADC_11db</a:t>
            </a:r>
            <a:r>
              <a:rPr lang="en-US" b="0" i="0" dirty="0">
                <a:solidFill>
                  <a:srgbClr val="3A3A3A"/>
                </a:solidFill>
                <a:effectLst/>
              </a:rPr>
              <a:t>. Attenuation values are the same from previous function.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 err="1">
                <a:solidFill>
                  <a:srgbClr val="000000"/>
                </a:solidFill>
                <a:effectLst/>
              </a:rPr>
              <a:t>adcAttachPin</a:t>
            </a:r>
            <a:r>
              <a:rPr lang="en-US" b="0" i="0" dirty="0">
                <a:solidFill>
                  <a:srgbClr val="000000"/>
                </a:solidFill>
                <a:effectLst/>
              </a:rPr>
              <a:t>(pin)</a:t>
            </a:r>
            <a:r>
              <a:rPr lang="en-US" b="0" i="0" dirty="0">
                <a:solidFill>
                  <a:srgbClr val="3A3A3A"/>
                </a:solidFill>
                <a:effectLst/>
              </a:rPr>
              <a:t>: Attach a pin to ADC (also clears any other analog mode that could be on). Returns TRUE or FALSE result.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 err="1">
                <a:solidFill>
                  <a:srgbClr val="000000"/>
                </a:solidFill>
                <a:effectLst/>
              </a:rPr>
              <a:t>adcStart</a:t>
            </a:r>
            <a:r>
              <a:rPr lang="en-US" b="0" i="0" dirty="0">
                <a:solidFill>
                  <a:srgbClr val="000000"/>
                </a:solidFill>
                <a:effectLst/>
              </a:rPr>
              <a:t>(pin</a:t>
            </a:r>
            <a:r>
              <a:rPr lang="en-US" b="0" i="0" dirty="0">
                <a:solidFill>
                  <a:srgbClr val="3A3A3A"/>
                </a:solidFill>
                <a:effectLst/>
              </a:rPr>
              <a:t>), 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adcBusy</a:t>
            </a:r>
            <a:r>
              <a:rPr lang="en-US" b="0" i="0" dirty="0">
                <a:solidFill>
                  <a:srgbClr val="000000"/>
                </a:solidFill>
                <a:effectLst/>
              </a:rPr>
              <a:t>(pin)</a:t>
            </a:r>
            <a:r>
              <a:rPr lang="en-US" b="0" i="0" dirty="0">
                <a:solidFill>
                  <a:srgbClr val="3A3A3A"/>
                </a:solidFill>
                <a:effectLst/>
              </a:rPr>
              <a:t> and 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resultadcEnd</a:t>
            </a:r>
            <a:r>
              <a:rPr lang="en-US" b="0" i="0" dirty="0">
                <a:solidFill>
                  <a:srgbClr val="000000"/>
                </a:solidFill>
                <a:effectLst/>
              </a:rPr>
              <a:t>(pin)</a:t>
            </a:r>
            <a:r>
              <a:rPr lang="en-US" b="0" i="0" dirty="0">
                <a:solidFill>
                  <a:srgbClr val="3A3A3A"/>
                </a:solidFill>
                <a:effectLst/>
              </a:rPr>
              <a:t>: starts an ADC </a:t>
            </a:r>
            <a:r>
              <a:rPr lang="en-US" b="0" i="0" dirty="0" err="1">
                <a:solidFill>
                  <a:srgbClr val="3A3A3A"/>
                </a:solidFill>
                <a:effectLst/>
              </a:rPr>
              <a:t>convertion</a:t>
            </a:r>
            <a:r>
              <a:rPr lang="en-US" b="0" i="0" dirty="0">
                <a:solidFill>
                  <a:srgbClr val="3A3A3A"/>
                </a:solidFill>
                <a:effectLst/>
              </a:rPr>
              <a:t> on attached pin’s bus. Check if conversion on the pin’s ADC bus is currently running (returns TRUE or FALSE). Get the result of the conversion: returns 16-bit integer.</a:t>
            </a:r>
          </a:p>
          <a:p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1386416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427C6-3B16-EC9D-68BD-1CBE41953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>
                <a:solidFill>
                  <a:srgbClr val="000000"/>
                </a:solidFill>
                <a:effectLst/>
                <a:latin typeface="+mn-lt"/>
              </a:rPr>
              <a:t>ADC Voltage Reference</a:t>
            </a:r>
            <a:endParaRPr lang="en-NG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005006-4E81-50BB-2E83-E5B923A966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3787"/>
            <a:ext cx="10515600" cy="4823176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The ADC reference voltage (V</a:t>
            </a:r>
            <a:r>
              <a:rPr lang="en-US" b="0" i="0" baseline="-2500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REF</a:t>
            </a:r>
            <a:r>
              <a:rPr lang="en-US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) varies between different chips.</a:t>
            </a: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By design, the ADC reference voltage of ESP32 is 1100 mV, however, the true reference voltage can range from 1000 mV to 1200 mV.</a:t>
            </a:r>
          </a:p>
          <a:p>
            <a:r>
              <a:rPr lang="en-US" dirty="0">
                <a:solidFill>
                  <a:srgbClr val="000000"/>
                </a:solidFill>
                <a:latin typeface="roboto" panose="02000000000000000000" pitchFamily="2" charset="0"/>
              </a:rPr>
              <a:t>For Arduino Boards, the options are:</a:t>
            </a:r>
          </a:p>
          <a:p>
            <a:pPr lvl="1">
              <a:lnSpc>
                <a:spcPct val="110000"/>
              </a:lnSpc>
            </a:pPr>
            <a:r>
              <a:rPr lang="en-US" sz="17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DEFAULT: the default analog reference of 5 volts (on 5V Arduino boards) or 3.3 volts (on 3.3V Arduino boards)</a:t>
            </a:r>
          </a:p>
          <a:p>
            <a:pPr lvl="1">
              <a:lnSpc>
                <a:spcPct val="110000"/>
              </a:lnSpc>
            </a:pPr>
            <a:r>
              <a:rPr lang="en-US" sz="17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INTERNAL: a built-in reference, equal to 1.1 volts on the ATmega168 or ATmega328P and 2.56 volts on the ATmega32U4 and ATmega8 (not available on the Arduino Mega)</a:t>
            </a:r>
          </a:p>
          <a:p>
            <a:pPr lvl="1">
              <a:lnSpc>
                <a:spcPct val="110000"/>
              </a:lnSpc>
            </a:pPr>
            <a:r>
              <a:rPr lang="en-US" sz="17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INTERNAL1V1: a built-in 1.1V reference (Arduino Mega only)</a:t>
            </a:r>
          </a:p>
          <a:p>
            <a:pPr lvl="1">
              <a:lnSpc>
                <a:spcPct val="110000"/>
              </a:lnSpc>
            </a:pPr>
            <a:r>
              <a:rPr lang="en-US" sz="17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INTERNAL2V56: a built-in 2.56V reference (Arduino Mega only)</a:t>
            </a:r>
          </a:p>
          <a:p>
            <a:pPr lvl="1">
              <a:lnSpc>
                <a:spcPct val="110000"/>
              </a:lnSpc>
            </a:pPr>
            <a:r>
              <a:rPr lang="en-US" sz="17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EXTERNAL: the voltage applied to the AREF pin (0 to 5V only) is used as the reference.</a:t>
            </a:r>
          </a:p>
          <a:p>
            <a:endParaRPr lang="en-US" b="0" i="0" dirty="0">
              <a:solidFill>
                <a:srgbClr val="000000"/>
              </a:solidFill>
              <a:effectLst/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604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DD8919-6D37-BAAE-C13E-C6C08F323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G" dirty="0"/>
              <a:t>How to change ADC Voltage Reference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3D5DBBD-F34E-1BC0-45EA-E4379B4A7B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36833" y="1690688"/>
            <a:ext cx="5561111" cy="511021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6877CD8-8BAC-DB61-D281-F88D19DE7A3A}"/>
              </a:ext>
            </a:extLst>
          </p:cNvPr>
          <p:cNvSpPr txBox="1"/>
          <p:nvPr/>
        </p:nvSpPr>
        <p:spPr>
          <a:xfrm>
            <a:off x="838200" y="2973274"/>
            <a:ext cx="75814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type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: which type of reference to use</a:t>
            </a:r>
          </a:p>
          <a:p>
            <a:r>
              <a:rPr lang="en-US" sz="2400" dirty="0">
                <a:solidFill>
                  <a:srgbClr val="000000"/>
                </a:solidFill>
              </a:rPr>
              <a:t>NOTE: It can get more complex. We will stop for now</a:t>
            </a:r>
          </a:p>
          <a:p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3387643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E18B0-CAB5-253B-1ACB-6529741B0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Analog Output using PWM (Pulse Width Modulation)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A2697-C0F5-DA77-DBD8-92EBB266F8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Pulse Width Modulation, or PWM, is a technique for getting analog results with digital means. </a:t>
            </a: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Digital control is used to create a square wave, a signal switched between on and off. This on-off pattern can simulate voltages in between the full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Vcc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of the board and off (0 Volts) by changing the portion of the time the signal spends on versus the time that the signal spends off. </a:t>
            </a: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The duration of "on time" is called the pulse width. </a:t>
            </a: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To get varying analog values, you change, or modulate, that pulse width. </a:t>
            </a: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If you repeat this on-off pattern fast enough with an LED for example, the result is as if the signal is a steady voltage between 0 and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Vcc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controlling the brightness of the LED.</a:t>
            </a:r>
            <a:endParaRPr lang="en-NG" dirty="0"/>
          </a:p>
        </p:txBody>
      </p:sp>
    </p:spTree>
    <p:extLst>
      <p:ext uri="{BB962C8B-B14F-4D97-AF65-F5344CB8AC3E}">
        <p14:creationId xmlns:p14="http://schemas.microsoft.com/office/powerpoint/2010/main" val="2277880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1232</Words>
  <Application>Microsoft Macintosh PowerPoint</Application>
  <PresentationFormat>Widescreen</PresentationFormat>
  <Paragraphs>73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Arial</vt:lpstr>
      <vt:lpstr>Calibri</vt:lpstr>
      <vt:lpstr>Calibri Light</vt:lpstr>
      <vt:lpstr>Helvetica</vt:lpstr>
      <vt:lpstr>Lato</vt:lpstr>
      <vt:lpstr>Open Sans</vt:lpstr>
      <vt:lpstr>roboto</vt:lpstr>
      <vt:lpstr>Roboto Slab</vt:lpstr>
      <vt:lpstr>verdana</vt:lpstr>
      <vt:lpstr>Office Theme</vt:lpstr>
      <vt:lpstr>Analog I/O</vt:lpstr>
      <vt:lpstr>PowerPoint Presentation</vt:lpstr>
      <vt:lpstr>Reading Analog Values</vt:lpstr>
      <vt:lpstr>Other Inbuilt Functions</vt:lpstr>
      <vt:lpstr>PowerPoint Presentation</vt:lpstr>
      <vt:lpstr>PowerPoint Presentation</vt:lpstr>
      <vt:lpstr>ADC Voltage Reference</vt:lpstr>
      <vt:lpstr>How to change ADC Voltage Reference</vt:lpstr>
      <vt:lpstr>Analog Output using PWM (Pulse Width Modulation)</vt:lpstr>
      <vt:lpstr>Multiple Buttons Using Analog Input</vt:lpstr>
      <vt:lpstr>Circuit</vt:lpstr>
      <vt:lpstr>PowerPoint Presentation</vt:lpstr>
      <vt:lpstr>analogWrite()</vt:lpstr>
      <vt:lpstr>Analog Output Using DAC</vt:lpstr>
      <vt:lpstr>dacWrite</vt:lpstr>
      <vt:lpstr>dacDisable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Analog I/O</dc:title>
  <dc:creator>Microsoft Office User</dc:creator>
  <cp:lastModifiedBy>Microsoft Office User</cp:lastModifiedBy>
  <cp:revision>5</cp:revision>
  <dcterms:created xsi:type="dcterms:W3CDTF">2022-10-26T12:21:28Z</dcterms:created>
  <dcterms:modified xsi:type="dcterms:W3CDTF">2022-10-26T13:11:36Z</dcterms:modified>
</cp:coreProperties>
</file>