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 id="269" r:id="rId14"/>
    <p:sldId id="270"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Lst>
  <p:sldSz cx="12192000" cy="6858000"/>
  <p:notesSz cx="6858000" cy="9144000"/>
  <p:defaultTextStyle>
    <a:defPPr>
      <a:defRPr lang="en-NG"/>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0"/>
    <p:restoredTop sz="96405"/>
  </p:normalViewPr>
  <p:slideViewPr>
    <p:cSldViewPr snapToGrid="0">
      <p:cViewPr varScale="1">
        <p:scale>
          <a:sx n="117" d="100"/>
          <a:sy n="117" d="100"/>
        </p:scale>
        <p:origin x="360"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306956-7E80-89E5-E98C-8A16FFE43AF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NG"/>
          </a:p>
        </p:txBody>
      </p:sp>
      <p:sp>
        <p:nvSpPr>
          <p:cNvPr id="3" name="Subtitle 2">
            <a:extLst>
              <a:ext uri="{FF2B5EF4-FFF2-40B4-BE49-F238E27FC236}">
                <a16:creationId xmlns:a16="http://schemas.microsoft.com/office/drawing/2014/main" id="{6BD8E1B0-F302-11DE-F229-D5EB4BF3414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NG"/>
          </a:p>
        </p:txBody>
      </p:sp>
      <p:sp>
        <p:nvSpPr>
          <p:cNvPr id="4" name="Date Placeholder 3">
            <a:extLst>
              <a:ext uri="{FF2B5EF4-FFF2-40B4-BE49-F238E27FC236}">
                <a16:creationId xmlns:a16="http://schemas.microsoft.com/office/drawing/2014/main" id="{E9323050-EDA5-ADD4-3FAF-0006D864E288}"/>
              </a:ext>
            </a:extLst>
          </p:cNvPr>
          <p:cNvSpPr>
            <a:spLocks noGrp="1"/>
          </p:cNvSpPr>
          <p:nvPr>
            <p:ph type="dt" sz="half" idx="10"/>
          </p:nvPr>
        </p:nvSpPr>
        <p:spPr/>
        <p:txBody>
          <a:bodyPr/>
          <a:lstStyle/>
          <a:p>
            <a:fld id="{38D13678-B663-A649-B8C4-4EBADCE34FDB}" type="datetimeFigureOut">
              <a:rPr lang="en-NG" smtClean="0"/>
              <a:t>01/11/2022</a:t>
            </a:fld>
            <a:endParaRPr lang="en-NG"/>
          </a:p>
        </p:txBody>
      </p:sp>
      <p:sp>
        <p:nvSpPr>
          <p:cNvPr id="5" name="Footer Placeholder 4">
            <a:extLst>
              <a:ext uri="{FF2B5EF4-FFF2-40B4-BE49-F238E27FC236}">
                <a16:creationId xmlns:a16="http://schemas.microsoft.com/office/drawing/2014/main" id="{02BD7C7A-CE29-C898-3B17-D2B423C0846B}"/>
              </a:ext>
            </a:extLst>
          </p:cNvPr>
          <p:cNvSpPr>
            <a:spLocks noGrp="1"/>
          </p:cNvSpPr>
          <p:nvPr>
            <p:ph type="ftr" sz="quarter" idx="11"/>
          </p:nvPr>
        </p:nvSpPr>
        <p:spPr/>
        <p:txBody>
          <a:bodyPr/>
          <a:lstStyle/>
          <a:p>
            <a:endParaRPr lang="en-NG"/>
          </a:p>
        </p:txBody>
      </p:sp>
      <p:sp>
        <p:nvSpPr>
          <p:cNvPr id="6" name="Slide Number Placeholder 5">
            <a:extLst>
              <a:ext uri="{FF2B5EF4-FFF2-40B4-BE49-F238E27FC236}">
                <a16:creationId xmlns:a16="http://schemas.microsoft.com/office/drawing/2014/main" id="{060A40EA-C6E0-4433-1867-29EDC6718267}"/>
              </a:ext>
            </a:extLst>
          </p:cNvPr>
          <p:cNvSpPr>
            <a:spLocks noGrp="1"/>
          </p:cNvSpPr>
          <p:nvPr>
            <p:ph type="sldNum" sz="quarter" idx="12"/>
          </p:nvPr>
        </p:nvSpPr>
        <p:spPr/>
        <p:txBody>
          <a:bodyPr/>
          <a:lstStyle/>
          <a:p>
            <a:fld id="{ECB2BEC8-9919-9D47-A6BD-D3E0B9620757}" type="slidenum">
              <a:rPr lang="en-NG" smtClean="0"/>
              <a:t>‹#›</a:t>
            </a:fld>
            <a:endParaRPr lang="en-NG"/>
          </a:p>
        </p:txBody>
      </p:sp>
    </p:spTree>
    <p:extLst>
      <p:ext uri="{BB962C8B-B14F-4D97-AF65-F5344CB8AC3E}">
        <p14:creationId xmlns:p14="http://schemas.microsoft.com/office/powerpoint/2010/main" val="33372764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BAC155-B8D5-34EA-B991-7F34C9889C47}"/>
              </a:ext>
            </a:extLst>
          </p:cNvPr>
          <p:cNvSpPr>
            <a:spLocks noGrp="1"/>
          </p:cNvSpPr>
          <p:nvPr>
            <p:ph type="title"/>
          </p:nvPr>
        </p:nvSpPr>
        <p:spPr/>
        <p:txBody>
          <a:bodyPr/>
          <a:lstStyle/>
          <a:p>
            <a:r>
              <a:rPr lang="en-US"/>
              <a:t>Click to edit Master title style</a:t>
            </a:r>
            <a:endParaRPr lang="en-NG"/>
          </a:p>
        </p:txBody>
      </p:sp>
      <p:sp>
        <p:nvSpPr>
          <p:cNvPr id="3" name="Vertical Text Placeholder 2">
            <a:extLst>
              <a:ext uri="{FF2B5EF4-FFF2-40B4-BE49-F238E27FC236}">
                <a16:creationId xmlns:a16="http://schemas.microsoft.com/office/drawing/2014/main" id="{76BB068C-1747-B978-CF5D-A48ABA8F7B3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G"/>
          </a:p>
        </p:txBody>
      </p:sp>
      <p:sp>
        <p:nvSpPr>
          <p:cNvPr id="4" name="Date Placeholder 3">
            <a:extLst>
              <a:ext uri="{FF2B5EF4-FFF2-40B4-BE49-F238E27FC236}">
                <a16:creationId xmlns:a16="http://schemas.microsoft.com/office/drawing/2014/main" id="{0013D53B-64D7-FCCD-55B8-4F02E5E21118}"/>
              </a:ext>
            </a:extLst>
          </p:cNvPr>
          <p:cNvSpPr>
            <a:spLocks noGrp="1"/>
          </p:cNvSpPr>
          <p:nvPr>
            <p:ph type="dt" sz="half" idx="10"/>
          </p:nvPr>
        </p:nvSpPr>
        <p:spPr/>
        <p:txBody>
          <a:bodyPr/>
          <a:lstStyle/>
          <a:p>
            <a:fld id="{38D13678-B663-A649-B8C4-4EBADCE34FDB}" type="datetimeFigureOut">
              <a:rPr lang="en-NG" smtClean="0"/>
              <a:t>01/11/2022</a:t>
            </a:fld>
            <a:endParaRPr lang="en-NG"/>
          </a:p>
        </p:txBody>
      </p:sp>
      <p:sp>
        <p:nvSpPr>
          <p:cNvPr id="5" name="Footer Placeholder 4">
            <a:extLst>
              <a:ext uri="{FF2B5EF4-FFF2-40B4-BE49-F238E27FC236}">
                <a16:creationId xmlns:a16="http://schemas.microsoft.com/office/drawing/2014/main" id="{BE2E9197-7030-11A8-1AE1-3FDF28A3D127}"/>
              </a:ext>
            </a:extLst>
          </p:cNvPr>
          <p:cNvSpPr>
            <a:spLocks noGrp="1"/>
          </p:cNvSpPr>
          <p:nvPr>
            <p:ph type="ftr" sz="quarter" idx="11"/>
          </p:nvPr>
        </p:nvSpPr>
        <p:spPr/>
        <p:txBody>
          <a:bodyPr/>
          <a:lstStyle/>
          <a:p>
            <a:endParaRPr lang="en-NG"/>
          </a:p>
        </p:txBody>
      </p:sp>
      <p:sp>
        <p:nvSpPr>
          <p:cNvPr id="6" name="Slide Number Placeholder 5">
            <a:extLst>
              <a:ext uri="{FF2B5EF4-FFF2-40B4-BE49-F238E27FC236}">
                <a16:creationId xmlns:a16="http://schemas.microsoft.com/office/drawing/2014/main" id="{DEEDA8C7-8454-AEA8-FACF-27AC57A1BBB3}"/>
              </a:ext>
            </a:extLst>
          </p:cNvPr>
          <p:cNvSpPr>
            <a:spLocks noGrp="1"/>
          </p:cNvSpPr>
          <p:nvPr>
            <p:ph type="sldNum" sz="quarter" idx="12"/>
          </p:nvPr>
        </p:nvSpPr>
        <p:spPr/>
        <p:txBody>
          <a:bodyPr/>
          <a:lstStyle/>
          <a:p>
            <a:fld id="{ECB2BEC8-9919-9D47-A6BD-D3E0B9620757}" type="slidenum">
              <a:rPr lang="en-NG" smtClean="0"/>
              <a:t>‹#›</a:t>
            </a:fld>
            <a:endParaRPr lang="en-NG"/>
          </a:p>
        </p:txBody>
      </p:sp>
    </p:spTree>
    <p:extLst>
      <p:ext uri="{BB962C8B-B14F-4D97-AF65-F5344CB8AC3E}">
        <p14:creationId xmlns:p14="http://schemas.microsoft.com/office/powerpoint/2010/main" val="15413761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A7C2914-4E11-8116-9DCD-D0EAA15A180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NG"/>
          </a:p>
        </p:txBody>
      </p:sp>
      <p:sp>
        <p:nvSpPr>
          <p:cNvPr id="3" name="Vertical Text Placeholder 2">
            <a:extLst>
              <a:ext uri="{FF2B5EF4-FFF2-40B4-BE49-F238E27FC236}">
                <a16:creationId xmlns:a16="http://schemas.microsoft.com/office/drawing/2014/main" id="{2EC3F0AB-4533-350C-3789-2E562AC49DD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G"/>
          </a:p>
        </p:txBody>
      </p:sp>
      <p:sp>
        <p:nvSpPr>
          <p:cNvPr id="4" name="Date Placeholder 3">
            <a:extLst>
              <a:ext uri="{FF2B5EF4-FFF2-40B4-BE49-F238E27FC236}">
                <a16:creationId xmlns:a16="http://schemas.microsoft.com/office/drawing/2014/main" id="{E789176A-0EA2-A830-20ED-29496092CD1C}"/>
              </a:ext>
            </a:extLst>
          </p:cNvPr>
          <p:cNvSpPr>
            <a:spLocks noGrp="1"/>
          </p:cNvSpPr>
          <p:nvPr>
            <p:ph type="dt" sz="half" idx="10"/>
          </p:nvPr>
        </p:nvSpPr>
        <p:spPr/>
        <p:txBody>
          <a:bodyPr/>
          <a:lstStyle/>
          <a:p>
            <a:fld id="{38D13678-B663-A649-B8C4-4EBADCE34FDB}" type="datetimeFigureOut">
              <a:rPr lang="en-NG" smtClean="0"/>
              <a:t>01/11/2022</a:t>
            </a:fld>
            <a:endParaRPr lang="en-NG"/>
          </a:p>
        </p:txBody>
      </p:sp>
      <p:sp>
        <p:nvSpPr>
          <p:cNvPr id="5" name="Footer Placeholder 4">
            <a:extLst>
              <a:ext uri="{FF2B5EF4-FFF2-40B4-BE49-F238E27FC236}">
                <a16:creationId xmlns:a16="http://schemas.microsoft.com/office/drawing/2014/main" id="{F37ADF7B-6C9E-1808-F228-B0902FC3076E}"/>
              </a:ext>
            </a:extLst>
          </p:cNvPr>
          <p:cNvSpPr>
            <a:spLocks noGrp="1"/>
          </p:cNvSpPr>
          <p:nvPr>
            <p:ph type="ftr" sz="quarter" idx="11"/>
          </p:nvPr>
        </p:nvSpPr>
        <p:spPr/>
        <p:txBody>
          <a:bodyPr/>
          <a:lstStyle/>
          <a:p>
            <a:endParaRPr lang="en-NG"/>
          </a:p>
        </p:txBody>
      </p:sp>
      <p:sp>
        <p:nvSpPr>
          <p:cNvPr id="6" name="Slide Number Placeholder 5">
            <a:extLst>
              <a:ext uri="{FF2B5EF4-FFF2-40B4-BE49-F238E27FC236}">
                <a16:creationId xmlns:a16="http://schemas.microsoft.com/office/drawing/2014/main" id="{87D80C9D-6863-6E20-5233-9C00BA4BC7EE}"/>
              </a:ext>
            </a:extLst>
          </p:cNvPr>
          <p:cNvSpPr>
            <a:spLocks noGrp="1"/>
          </p:cNvSpPr>
          <p:nvPr>
            <p:ph type="sldNum" sz="quarter" idx="12"/>
          </p:nvPr>
        </p:nvSpPr>
        <p:spPr/>
        <p:txBody>
          <a:bodyPr/>
          <a:lstStyle/>
          <a:p>
            <a:fld id="{ECB2BEC8-9919-9D47-A6BD-D3E0B9620757}" type="slidenum">
              <a:rPr lang="en-NG" smtClean="0"/>
              <a:t>‹#›</a:t>
            </a:fld>
            <a:endParaRPr lang="en-NG"/>
          </a:p>
        </p:txBody>
      </p:sp>
    </p:spTree>
    <p:extLst>
      <p:ext uri="{BB962C8B-B14F-4D97-AF65-F5344CB8AC3E}">
        <p14:creationId xmlns:p14="http://schemas.microsoft.com/office/powerpoint/2010/main" val="4042231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63DD62-4B16-FC0C-02E4-3B56404871D0}"/>
              </a:ext>
            </a:extLst>
          </p:cNvPr>
          <p:cNvSpPr>
            <a:spLocks noGrp="1"/>
          </p:cNvSpPr>
          <p:nvPr>
            <p:ph type="title"/>
          </p:nvPr>
        </p:nvSpPr>
        <p:spPr/>
        <p:txBody>
          <a:bodyPr/>
          <a:lstStyle/>
          <a:p>
            <a:r>
              <a:rPr lang="en-US"/>
              <a:t>Click to edit Master title style</a:t>
            </a:r>
            <a:endParaRPr lang="en-NG"/>
          </a:p>
        </p:txBody>
      </p:sp>
      <p:sp>
        <p:nvSpPr>
          <p:cNvPr id="3" name="Content Placeholder 2">
            <a:extLst>
              <a:ext uri="{FF2B5EF4-FFF2-40B4-BE49-F238E27FC236}">
                <a16:creationId xmlns:a16="http://schemas.microsoft.com/office/drawing/2014/main" id="{457739B2-9731-C268-5321-B95F3E68773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G"/>
          </a:p>
        </p:txBody>
      </p:sp>
      <p:sp>
        <p:nvSpPr>
          <p:cNvPr id="4" name="Date Placeholder 3">
            <a:extLst>
              <a:ext uri="{FF2B5EF4-FFF2-40B4-BE49-F238E27FC236}">
                <a16:creationId xmlns:a16="http://schemas.microsoft.com/office/drawing/2014/main" id="{F07911F7-7848-A724-229E-C4F3D06A4268}"/>
              </a:ext>
            </a:extLst>
          </p:cNvPr>
          <p:cNvSpPr>
            <a:spLocks noGrp="1"/>
          </p:cNvSpPr>
          <p:nvPr>
            <p:ph type="dt" sz="half" idx="10"/>
          </p:nvPr>
        </p:nvSpPr>
        <p:spPr/>
        <p:txBody>
          <a:bodyPr/>
          <a:lstStyle/>
          <a:p>
            <a:fld id="{38D13678-B663-A649-B8C4-4EBADCE34FDB}" type="datetimeFigureOut">
              <a:rPr lang="en-NG" smtClean="0"/>
              <a:t>01/11/2022</a:t>
            </a:fld>
            <a:endParaRPr lang="en-NG"/>
          </a:p>
        </p:txBody>
      </p:sp>
      <p:sp>
        <p:nvSpPr>
          <p:cNvPr id="5" name="Footer Placeholder 4">
            <a:extLst>
              <a:ext uri="{FF2B5EF4-FFF2-40B4-BE49-F238E27FC236}">
                <a16:creationId xmlns:a16="http://schemas.microsoft.com/office/drawing/2014/main" id="{77089757-1DAB-7380-75A0-2C8D9444A012}"/>
              </a:ext>
            </a:extLst>
          </p:cNvPr>
          <p:cNvSpPr>
            <a:spLocks noGrp="1"/>
          </p:cNvSpPr>
          <p:nvPr>
            <p:ph type="ftr" sz="quarter" idx="11"/>
          </p:nvPr>
        </p:nvSpPr>
        <p:spPr/>
        <p:txBody>
          <a:bodyPr/>
          <a:lstStyle/>
          <a:p>
            <a:endParaRPr lang="en-NG"/>
          </a:p>
        </p:txBody>
      </p:sp>
      <p:sp>
        <p:nvSpPr>
          <p:cNvPr id="6" name="Slide Number Placeholder 5">
            <a:extLst>
              <a:ext uri="{FF2B5EF4-FFF2-40B4-BE49-F238E27FC236}">
                <a16:creationId xmlns:a16="http://schemas.microsoft.com/office/drawing/2014/main" id="{30CC16B9-FCA5-C81E-ABE8-F47FA21E1AF3}"/>
              </a:ext>
            </a:extLst>
          </p:cNvPr>
          <p:cNvSpPr>
            <a:spLocks noGrp="1"/>
          </p:cNvSpPr>
          <p:nvPr>
            <p:ph type="sldNum" sz="quarter" idx="12"/>
          </p:nvPr>
        </p:nvSpPr>
        <p:spPr/>
        <p:txBody>
          <a:bodyPr/>
          <a:lstStyle/>
          <a:p>
            <a:fld id="{ECB2BEC8-9919-9D47-A6BD-D3E0B9620757}" type="slidenum">
              <a:rPr lang="en-NG" smtClean="0"/>
              <a:t>‹#›</a:t>
            </a:fld>
            <a:endParaRPr lang="en-NG"/>
          </a:p>
        </p:txBody>
      </p:sp>
    </p:spTree>
    <p:extLst>
      <p:ext uri="{BB962C8B-B14F-4D97-AF65-F5344CB8AC3E}">
        <p14:creationId xmlns:p14="http://schemas.microsoft.com/office/powerpoint/2010/main" val="16920208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7E07B0-1A7C-0281-8CE5-29FDDF4DA21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NG"/>
          </a:p>
        </p:txBody>
      </p:sp>
      <p:sp>
        <p:nvSpPr>
          <p:cNvPr id="3" name="Text Placeholder 2">
            <a:extLst>
              <a:ext uri="{FF2B5EF4-FFF2-40B4-BE49-F238E27FC236}">
                <a16:creationId xmlns:a16="http://schemas.microsoft.com/office/drawing/2014/main" id="{2B5E7F60-E9DE-ED7E-58DC-8D56323A6E4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DC7A145-0FAE-4BA6-8200-FCFDEDC32041}"/>
              </a:ext>
            </a:extLst>
          </p:cNvPr>
          <p:cNvSpPr>
            <a:spLocks noGrp="1"/>
          </p:cNvSpPr>
          <p:nvPr>
            <p:ph type="dt" sz="half" idx="10"/>
          </p:nvPr>
        </p:nvSpPr>
        <p:spPr/>
        <p:txBody>
          <a:bodyPr/>
          <a:lstStyle/>
          <a:p>
            <a:fld id="{38D13678-B663-A649-B8C4-4EBADCE34FDB}" type="datetimeFigureOut">
              <a:rPr lang="en-NG" smtClean="0"/>
              <a:t>01/11/2022</a:t>
            </a:fld>
            <a:endParaRPr lang="en-NG"/>
          </a:p>
        </p:txBody>
      </p:sp>
      <p:sp>
        <p:nvSpPr>
          <p:cNvPr id="5" name="Footer Placeholder 4">
            <a:extLst>
              <a:ext uri="{FF2B5EF4-FFF2-40B4-BE49-F238E27FC236}">
                <a16:creationId xmlns:a16="http://schemas.microsoft.com/office/drawing/2014/main" id="{25871071-D80D-2189-5ED4-28F3A5BBD613}"/>
              </a:ext>
            </a:extLst>
          </p:cNvPr>
          <p:cNvSpPr>
            <a:spLocks noGrp="1"/>
          </p:cNvSpPr>
          <p:nvPr>
            <p:ph type="ftr" sz="quarter" idx="11"/>
          </p:nvPr>
        </p:nvSpPr>
        <p:spPr/>
        <p:txBody>
          <a:bodyPr/>
          <a:lstStyle/>
          <a:p>
            <a:endParaRPr lang="en-NG"/>
          </a:p>
        </p:txBody>
      </p:sp>
      <p:sp>
        <p:nvSpPr>
          <p:cNvPr id="6" name="Slide Number Placeholder 5">
            <a:extLst>
              <a:ext uri="{FF2B5EF4-FFF2-40B4-BE49-F238E27FC236}">
                <a16:creationId xmlns:a16="http://schemas.microsoft.com/office/drawing/2014/main" id="{5A7C5AAC-E5C5-3CC6-C233-D9F322BDB874}"/>
              </a:ext>
            </a:extLst>
          </p:cNvPr>
          <p:cNvSpPr>
            <a:spLocks noGrp="1"/>
          </p:cNvSpPr>
          <p:nvPr>
            <p:ph type="sldNum" sz="quarter" idx="12"/>
          </p:nvPr>
        </p:nvSpPr>
        <p:spPr/>
        <p:txBody>
          <a:bodyPr/>
          <a:lstStyle/>
          <a:p>
            <a:fld id="{ECB2BEC8-9919-9D47-A6BD-D3E0B9620757}" type="slidenum">
              <a:rPr lang="en-NG" smtClean="0"/>
              <a:t>‹#›</a:t>
            </a:fld>
            <a:endParaRPr lang="en-NG"/>
          </a:p>
        </p:txBody>
      </p:sp>
    </p:spTree>
    <p:extLst>
      <p:ext uri="{BB962C8B-B14F-4D97-AF65-F5344CB8AC3E}">
        <p14:creationId xmlns:p14="http://schemas.microsoft.com/office/powerpoint/2010/main" val="19815522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89752-9997-E40A-68BF-B435D274AEF1}"/>
              </a:ext>
            </a:extLst>
          </p:cNvPr>
          <p:cNvSpPr>
            <a:spLocks noGrp="1"/>
          </p:cNvSpPr>
          <p:nvPr>
            <p:ph type="title"/>
          </p:nvPr>
        </p:nvSpPr>
        <p:spPr/>
        <p:txBody>
          <a:bodyPr/>
          <a:lstStyle/>
          <a:p>
            <a:r>
              <a:rPr lang="en-US"/>
              <a:t>Click to edit Master title style</a:t>
            </a:r>
            <a:endParaRPr lang="en-NG"/>
          </a:p>
        </p:txBody>
      </p:sp>
      <p:sp>
        <p:nvSpPr>
          <p:cNvPr id="3" name="Content Placeholder 2">
            <a:extLst>
              <a:ext uri="{FF2B5EF4-FFF2-40B4-BE49-F238E27FC236}">
                <a16:creationId xmlns:a16="http://schemas.microsoft.com/office/drawing/2014/main" id="{691FA7D1-614F-90B6-C400-1379D3328C5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G"/>
          </a:p>
        </p:txBody>
      </p:sp>
      <p:sp>
        <p:nvSpPr>
          <p:cNvPr id="4" name="Content Placeholder 3">
            <a:extLst>
              <a:ext uri="{FF2B5EF4-FFF2-40B4-BE49-F238E27FC236}">
                <a16:creationId xmlns:a16="http://schemas.microsoft.com/office/drawing/2014/main" id="{91F94270-E7AF-0021-0434-8DEE2245031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G"/>
          </a:p>
        </p:txBody>
      </p:sp>
      <p:sp>
        <p:nvSpPr>
          <p:cNvPr id="5" name="Date Placeholder 4">
            <a:extLst>
              <a:ext uri="{FF2B5EF4-FFF2-40B4-BE49-F238E27FC236}">
                <a16:creationId xmlns:a16="http://schemas.microsoft.com/office/drawing/2014/main" id="{3ED6A0E9-2BB7-E0EF-3FB4-070BB66DD92C}"/>
              </a:ext>
            </a:extLst>
          </p:cNvPr>
          <p:cNvSpPr>
            <a:spLocks noGrp="1"/>
          </p:cNvSpPr>
          <p:nvPr>
            <p:ph type="dt" sz="half" idx="10"/>
          </p:nvPr>
        </p:nvSpPr>
        <p:spPr/>
        <p:txBody>
          <a:bodyPr/>
          <a:lstStyle/>
          <a:p>
            <a:fld id="{38D13678-B663-A649-B8C4-4EBADCE34FDB}" type="datetimeFigureOut">
              <a:rPr lang="en-NG" smtClean="0"/>
              <a:t>01/11/2022</a:t>
            </a:fld>
            <a:endParaRPr lang="en-NG"/>
          </a:p>
        </p:txBody>
      </p:sp>
      <p:sp>
        <p:nvSpPr>
          <p:cNvPr id="6" name="Footer Placeholder 5">
            <a:extLst>
              <a:ext uri="{FF2B5EF4-FFF2-40B4-BE49-F238E27FC236}">
                <a16:creationId xmlns:a16="http://schemas.microsoft.com/office/drawing/2014/main" id="{0BBA0123-1C5A-9F5E-F47F-89E70A55C29F}"/>
              </a:ext>
            </a:extLst>
          </p:cNvPr>
          <p:cNvSpPr>
            <a:spLocks noGrp="1"/>
          </p:cNvSpPr>
          <p:nvPr>
            <p:ph type="ftr" sz="quarter" idx="11"/>
          </p:nvPr>
        </p:nvSpPr>
        <p:spPr/>
        <p:txBody>
          <a:bodyPr/>
          <a:lstStyle/>
          <a:p>
            <a:endParaRPr lang="en-NG"/>
          </a:p>
        </p:txBody>
      </p:sp>
      <p:sp>
        <p:nvSpPr>
          <p:cNvPr id="7" name="Slide Number Placeholder 6">
            <a:extLst>
              <a:ext uri="{FF2B5EF4-FFF2-40B4-BE49-F238E27FC236}">
                <a16:creationId xmlns:a16="http://schemas.microsoft.com/office/drawing/2014/main" id="{CF81E764-D798-31AB-54E3-397FC3DA3365}"/>
              </a:ext>
            </a:extLst>
          </p:cNvPr>
          <p:cNvSpPr>
            <a:spLocks noGrp="1"/>
          </p:cNvSpPr>
          <p:nvPr>
            <p:ph type="sldNum" sz="quarter" idx="12"/>
          </p:nvPr>
        </p:nvSpPr>
        <p:spPr/>
        <p:txBody>
          <a:bodyPr/>
          <a:lstStyle/>
          <a:p>
            <a:fld id="{ECB2BEC8-9919-9D47-A6BD-D3E0B9620757}" type="slidenum">
              <a:rPr lang="en-NG" smtClean="0"/>
              <a:t>‹#›</a:t>
            </a:fld>
            <a:endParaRPr lang="en-NG"/>
          </a:p>
        </p:txBody>
      </p:sp>
    </p:spTree>
    <p:extLst>
      <p:ext uri="{BB962C8B-B14F-4D97-AF65-F5344CB8AC3E}">
        <p14:creationId xmlns:p14="http://schemas.microsoft.com/office/powerpoint/2010/main" val="4754472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BE6772-DEDA-F384-B126-579B1C877FF5}"/>
              </a:ext>
            </a:extLst>
          </p:cNvPr>
          <p:cNvSpPr>
            <a:spLocks noGrp="1"/>
          </p:cNvSpPr>
          <p:nvPr>
            <p:ph type="title"/>
          </p:nvPr>
        </p:nvSpPr>
        <p:spPr>
          <a:xfrm>
            <a:off x="839788" y="365125"/>
            <a:ext cx="10515600" cy="1325563"/>
          </a:xfrm>
        </p:spPr>
        <p:txBody>
          <a:bodyPr/>
          <a:lstStyle/>
          <a:p>
            <a:r>
              <a:rPr lang="en-US"/>
              <a:t>Click to edit Master title style</a:t>
            </a:r>
            <a:endParaRPr lang="en-NG"/>
          </a:p>
        </p:txBody>
      </p:sp>
      <p:sp>
        <p:nvSpPr>
          <p:cNvPr id="3" name="Text Placeholder 2">
            <a:extLst>
              <a:ext uri="{FF2B5EF4-FFF2-40B4-BE49-F238E27FC236}">
                <a16:creationId xmlns:a16="http://schemas.microsoft.com/office/drawing/2014/main" id="{F2F6AAC7-ABC2-B871-7C41-5D434674B4E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BD23555-CD9F-51E4-653B-4EB705B1123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G"/>
          </a:p>
        </p:txBody>
      </p:sp>
      <p:sp>
        <p:nvSpPr>
          <p:cNvPr id="5" name="Text Placeholder 4">
            <a:extLst>
              <a:ext uri="{FF2B5EF4-FFF2-40B4-BE49-F238E27FC236}">
                <a16:creationId xmlns:a16="http://schemas.microsoft.com/office/drawing/2014/main" id="{AD1A07EC-F62E-B1F1-2CD2-552F4D5EF41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1A26AD0-36F5-54B7-AF33-2A342CF71FC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G"/>
          </a:p>
        </p:txBody>
      </p:sp>
      <p:sp>
        <p:nvSpPr>
          <p:cNvPr id="7" name="Date Placeholder 6">
            <a:extLst>
              <a:ext uri="{FF2B5EF4-FFF2-40B4-BE49-F238E27FC236}">
                <a16:creationId xmlns:a16="http://schemas.microsoft.com/office/drawing/2014/main" id="{D702DC4F-0C3A-D6E1-7A62-D604831C08D5}"/>
              </a:ext>
            </a:extLst>
          </p:cNvPr>
          <p:cNvSpPr>
            <a:spLocks noGrp="1"/>
          </p:cNvSpPr>
          <p:nvPr>
            <p:ph type="dt" sz="half" idx="10"/>
          </p:nvPr>
        </p:nvSpPr>
        <p:spPr/>
        <p:txBody>
          <a:bodyPr/>
          <a:lstStyle/>
          <a:p>
            <a:fld id="{38D13678-B663-A649-B8C4-4EBADCE34FDB}" type="datetimeFigureOut">
              <a:rPr lang="en-NG" smtClean="0"/>
              <a:t>01/11/2022</a:t>
            </a:fld>
            <a:endParaRPr lang="en-NG"/>
          </a:p>
        </p:txBody>
      </p:sp>
      <p:sp>
        <p:nvSpPr>
          <p:cNvPr id="8" name="Footer Placeholder 7">
            <a:extLst>
              <a:ext uri="{FF2B5EF4-FFF2-40B4-BE49-F238E27FC236}">
                <a16:creationId xmlns:a16="http://schemas.microsoft.com/office/drawing/2014/main" id="{C686A007-0900-B6AB-8ED2-4E6B10AE3290}"/>
              </a:ext>
            </a:extLst>
          </p:cNvPr>
          <p:cNvSpPr>
            <a:spLocks noGrp="1"/>
          </p:cNvSpPr>
          <p:nvPr>
            <p:ph type="ftr" sz="quarter" idx="11"/>
          </p:nvPr>
        </p:nvSpPr>
        <p:spPr/>
        <p:txBody>
          <a:bodyPr/>
          <a:lstStyle/>
          <a:p>
            <a:endParaRPr lang="en-NG"/>
          </a:p>
        </p:txBody>
      </p:sp>
      <p:sp>
        <p:nvSpPr>
          <p:cNvPr id="9" name="Slide Number Placeholder 8">
            <a:extLst>
              <a:ext uri="{FF2B5EF4-FFF2-40B4-BE49-F238E27FC236}">
                <a16:creationId xmlns:a16="http://schemas.microsoft.com/office/drawing/2014/main" id="{6C347ACD-2944-42A0-7FB1-E0F382B2FF1A}"/>
              </a:ext>
            </a:extLst>
          </p:cNvPr>
          <p:cNvSpPr>
            <a:spLocks noGrp="1"/>
          </p:cNvSpPr>
          <p:nvPr>
            <p:ph type="sldNum" sz="quarter" idx="12"/>
          </p:nvPr>
        </p:nvSpPr>
        <p:spPr/>
        <p:txBody>
          <a:bodyPr/>
          <a:lstStyle/>
          <a:p>
            <a:fld id="{ECB2BEC8-9919-9D47-A6BD-D3E0B9620757}" type="slidenum">
              <a:rPr lang="en-NG" smtClean="0"/>
              <a:t>‹#›</a:t>
            </a:fld>
            <a:endParaRPr lang="en-NG"/>
          </a:p>
        </p:txBody>
      </p:sp>
    </p:spTree>
    <p:extLst>
      <p:ext uri="{BB962C8B-B14F-4D97-AF65-F5344CB8AC3E}">
        <p14:creationId xmlns:p14="http://schemas.microsoft.com/office/powerpoint/2010/main" val="32083321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D6709E-FAF5-AE8F-BD7B-CD1F992F189C}"/>
              </a:ext>
            </a:extLst>
          </p:cNvPr>
          <p:cNvSpPr>
            <a:spLocks noGrp="1"/>
          </p:cNvSpPr>
          <p:nvPr>
            <p:ph type="title"/>
          </p:nvPr>
        </p:nvSpPr>
        <p:spPr/>
        <p:txBody>
          <a:bodyPr/>
          <a:lstStyle/>
          <a:p>
            <a:r>
              <a:rPr lang="en-US"/>
              <a:t>Click to edit Master title style</a:t>
            </a:r>
            <a:endParaRPr lang="en-NG"/>
          </a:p>
        </p:txBody>
      </p:sp>
      <p:sp>
        <p:nvSpPr>
          <p:cNvPr id="3" name="Date Placeholder 2">
            <a:extLst>
              <a:ext uri="{FF2B5EF4-FFF2-40B4-BE49-F238E27FC236}">
                <a16:creationId xmlns:a16="http://schemas.microsoft.com/office/drawing/2014/main" id="{C8589DAE-BF8D-B19D-7EF0-88A7C8088C06}"/>
              </a:ext>
            </a:extLst>
          </p:cNvPr>
          <p:cNvSpPr>
            <a:spLocks noGrp="1"/>
          </p:cNvSpPr>
          <p:nvPr>
            <p:ph type="dt" sz="half" idx="10"/>
          </p:nvPr>
        </p:nvSpPr>
        <p:spPr/>
        <p:txBody>
          <a:bodyPr/>
          <a:lstStyle/>
          <a:p>
            <a:fld id="{38D13678-B663-A649-B8C4-4EBADCE34FDB}" type="datetimeFigureOut">
              <a:rPr lang="en-NG" smtClean="0"/>
              <a:t>01/11/2022</a:t>
            </a:fld>
            <a:endParaRPr lang="en-NG"/>
          </a:p>
        </p:txBody>
      </p:sp>
      <p:sp>
        <p:nvSpPr>
          <p:cNvPr id="4" name="Footer Placeholder 3">
            <a:extLst>
              <a:ext uri="{FF2B5EF4-FFF2-40B4-BE49-F238E27FC236}">
                <a16:creationId xmlns:a16="http://schemas.microsoft.com/office/drawing/2014/main" id="{F06EBB13-4974-9E48-C120-5ABCD88FA3BC}"/>
              </a:ext>
            </a:extLst>
          </p:cNvPr>
          <p:cNvSpPr>
            <a:spLocks noGrp="1"/>
          </p:cNvSpPr>
          <p:nvPr>
            <p:ph type="ftr" sz="quarter" idx="11"/>
          </p:nvPr>
        </p:nvSpPr>
        <p:spPr/>
        <p:txBody>
          <a:bodyPr/>
          <a:lstStyle/>
          <a:p>
            <a:endParaRPr lang="en-NG"/>
          </a:p>
        </p:txBody>
      </p:sp>
      <p:sp>
        <p:nvSpPr>
          <p:cNvPr id="5" name="Slide Number Placeholder 4">
            <a:extLst>
              <a:ext uri="{FF2B5EF4-FFF2-40B4-BE49-F238E27FC236}">
                <a16:creationId xmlns:a16="http://schemas.microsoft.com/office/drawing/2014/main" id="{A48F7084-5CBC-5DE6-2F6C-E11F6FF502E3}"/>
              </a:ext>
            </a:extLst>
          </p:cNvPr>
          <p:cNvSpPr>
            <a:spLocks noGrp="1"/>
          </p:cNvSpPr>
          <p:nvPr>
            <p:ph type="sldNum" sz="quarter" idx="12"/>
          </p:nvPr>
        </p:nvSpPr>
        <p:spPr/>
        <p:txBody>
          <a:bodyPr/>
          <a:lstStyle/>
          <a:p>
            <a:fld id="{ECB2BEC8-9919-9D47-A6BD-D3E0B9620757}" type="slidenum">
              <a:rPr lang="en-NG" smtClean="0"/>
              <a:t>‹#›</a:t>
            </a:fld>
            <a:endParaRPr lang="en-NG"/>
          </a:p>
        </p:txBody>
      </p:sp>
    </p:spTree>
    <p:extLst>
      <p:ext uri="{BB962C8B-B14F-4D97-AF65-F5344CB8AC3E}">
        <p14:creationId xmlns:p14="http://schemas.microsoft.com/office/powerpoint/2010/main" val="25142471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3AF73FB-6A0D-0C9D-F85D-8378B1D994E6}"/>
              </a:ext>
            </a:extLst>
          </p:cNvPr>
          <p:cNvSpPr>
            <a:spLocks noGrp="1"/>
          </p:cNvSpPr>
          <p:nvPr>
            <p:ph type="dt" sz="half" idx="10"/>
          </p:nvPr>
        </p:nvSpPr>
        <p:spPr/>
        <p:txBody>
          <a:bodyPr/>
          <a:lstStyle/>
          <a:p>
            <a:fld id="{38D13678-B663-A649-B8C4-4EBADCE34FDB}" type="datetimeFigureOut">
              <a:rPr lang="en-NG" smtClean="0"/>
              <a:t>01/11/2022</a:t>
            </a:fld>
            <a:endParaRPr lang="en-NG"/>
          </a:p>
        </p:txBody>
      </p:sp>
      <p:sp>
        <p:nvSpPr>
          <p:cNvPr id="3" name="Footer Placeholder 2">
            <a:extLst>
              <a:ext uri="{FF2B5EF4-FFF2-40B4-BE49-F238E27FC236}">
                <a16:creationId xmlns:a16="http://schemas.microsoft.com/office/drawing/2014/main" id="{94406374-2751-351F-90F7-3C727726130E}"/>
              </a:ext>
            </a:extLst>
          </p:cNvPr>
          <p:cNvSpPr>
            <a:spLocks noGrp="1"/>
          </p:cNvSpPr>
          <p:nvPr>
            <p:ph type="ftr" sz="quarter" idx="11"/>
          </p:nvPr>
        </p:nvSpPr>
        <p:spPr/>
        <p:txBody>
          <a:bodyPr/>
          <a:lstStyle/>
          <a:p>
            <a:endParaRPr lang="en-NG"/>
          </a:p>
        </p:txBody>
      </p:sp>
      <p:sp>
        <p:nvSpPr>
          <p:cNvPr id="4" name="Slide Number Placeholder 3">
            <a:extLst>
              <a:ext uri="{FF2B5EF4-FFF2-40B4-BE49-F238E27FC236}">
                <a16:creationId xmlns:a16="http://schemas.microsoft.com/office/drawing/2014/main" id="{356F83E9-5DA0-E655-2BD6-667FAD85517B}"/>
              </a:ext>
            </a:extLst>
          </p:cNvPr>
          <p:cNvSpPr>
            <a:spLocks noGrp="1"/>
          </p:cNvSpPr>
          <p:nvPr>
            <p:ph type="sldNum" sz="quarter" idx="12"/>
          </p:nvPr>
        </p:nvSpPr>
        <p:spPr/>
        <p:txBody>
          <a:bodyPr/>
          <a:lstStyle/>
          <a:p>
            <a:fld id="{ECB2BEC8-9919-9D47-A6BD-D3E0B9620757}" type="slidenum">
              <a:rPr lang="en-NG" smtClean="0"/>
              <a:t>‹#›</a:t>
            </a:fld>
            <a:endParaRPr lang="en-NG"/>
          </a:p>
        </p:txBody>
      </p:sp>
    </p:spTree>
    <p:extLst>
      <p:ext uri="{BB962C8B-B14F-4D97-AF65-F5344CB8AC3E}">
        <p14:creationId xmlns:p14="http://schemas.microsoft.com/office/powerpoint/2010/main" val="41280570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A4D544-DB07-BEE1-D302-9BE3E7774DE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NG"/>
          </a:p>
        </p:txBody>
      </p:sp>
      <p:sp>
        <p:nvSpPr>
          <p:cNvPr id="3" name="Content Placeholder 2">
            <a:extLst>
              <a:ext uri="{FF2B5EF4-FFF2-40B4-BE49-F238E27FC236}">
                <a16:creationId xmlns:a16="http://schemas.microsoft.com/office/drawing/2014/main" id="{C8ACC924-5184-00E7-94D7-53ABD598BEA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G"/>
          </a:p>
        </p:txBody>
      </p:sp>
      <p:sp>
        <p:nvSpPr>
          <p:cNvPr id="4" name="Text Placeholder 3">
            <a:extLst>
              <a:ext uri="{FF2B5EF4-FFF2-40B4-BE49-F238E27FC236}">
                <a16:creationId xmlns:a16="http://schemas.microsoft.com/office/drawing/2014/main" id="{01CC130E-B7CE-22E6-ADE7-4F5240AA6D3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5ACF431-BA66-BE8F-32B7-71FB208A2615}"/>
              </a:ext>
            </a:extLst>
          </p:cNvPr>
          <p:cNvSpPr>
            <a:spLocks noGrp="1"/>
          </p:cNvSpPr>
          <p:nvPr>
            <p:ph type="dt" sz="half" idx="10"/>
          </p:nvPr>
        </p:nvSpPr>
        <p:spPr/>
        <p:txBody>
          <a:bodyPr/>
          <a:lstStyle/>
          <a:p>
            <a:fld id="{38D13678-B663-A649-B8C4-4EBADCE34FDB}" type="datetimeFigureOut">
              <a:rPr lang="en-NG" smtClean="0"/>
              <a:t>01/11/2022</a:t>
            </a:fld>
            <a:endParaRPr lang="en-NG"/>
          </a:p>
        </p:txBody>
      </p:sp>
      <p:sp>
        <p:nvSpPr>
          <p:cNvPr id="6" name="Footer Placeholder 5">
            <a:extLst>
              <a:ext uri="{FF2B5EF4-FFF2-40B4-BE49-F238E27FC236}">
                <a16:creationId xmlns:a16="http://schemas.microsoft.com/office/drawing/2014/main" id="{C0C10BCD-877F-F322-92A3-F511A59892D1}"/>
              </a:ext>
            </a:extLst>
          </p:cNvPr>
          <p:cNvSpPr>
            <a:spLocks noGrp="1"/>
          </p:cNvSpPr>
          <p:nvPr>
            <p:ph type="ftr" sz="quarter" idx="11"/>
          </p:nvPr>
        </p:nvSpPr>
        <p:spPr/>
        <p:txBody>
          <a:bodyPr/>
          <a:lstStyle/>
          <a:p>
            <a:endParaRPr lang="en-NG"/>
          </a:p>
        </p:txBody>
      </p:sp>
      <p:sp>
        <p:nvSpPr>
          <p:cNvPr id="7" name="Slide Number Placeholder 6">
            <a:extLst>
              <a:ext uri="{FF2B5EF4-FFF2-40B4-BE49-F238E27FC236}">
                <a16:creationId xmlns:a16="http://schemas.microsoft.com/office/drawing/2014/main" id="{67D6B0A7-7DCE-D0FC-EE5D-6B6C10CA3463}"/>
              </a:ext>
            </a:extLst>
          </p:cNvPr>
          <p:cNvSpPr>
            <a:spLocks noGrp="1"/>
          </p:cNvSpPr>
          <p:nvPr>
            <p:ph type="sldNum" sz="quarter" idx="12"/>
          </p:nvPr>
        </p:nvSpPr>
        <p:spPr/>
        <p:txBody>
          <a:bodyPr/>
          <a:lstStyle/>
          <a:p>
            <a:fld id="{ECB2BEC8-9919-9D47-A6BD-D3E0B9620757}" type="slidenum">
              <a:rPr lang="en-NG" smtClean="0"/>
              <a:t>‹#›</a:t>
            </a:fld>
            <a:endParaRPr lang="en-NG"/>
          </a:p>
        </p:txBody>
      </p:sp>
    </p:spTree>
    <p:extLst>
      <p:ext uri="{BB962C8B-B14F-4D97-AF65-F5344CB8AC3E}">
        <p14:creationId xmlns:p14="http://schemas.microsoft.com/office/powerpoint/2010/main" val="31080653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E7AE0E-9CFB-03D3-8CB3-EB06B4F891A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NG"/>
          </a:p>
        </p:txBody>
      </p:sp>
      <p:sp>
        <p:nvSpPr>
          <p:cNvPr id="3" name="Picture Placeholder 2">
            <a:extLst>
              <a:ext uri="{FF2B5EF4-FFF2-40B4-BE49-F238E27FC236}">
                <a16:creationId xmlns:a16="http://schemas.microsoft.com/office/drawing/2014/main" id="{DB5572E4-9654-4FCB-68B2-F0636D9E384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NG"/>
          </a:p>
        </p:txBody>
      </p:sp>
      <p:sp>
        <p:nvSpPr>
          <p:cNvPr id="4" name="Text Placeholder 3">
            <a:extLst>
              <a:ext uri="{FF2B5EF4-FFF2-40B4-BE49-F238E27FC236}">
                <a16:creationId xmlns:a16="http://schemas.microsoft.com/office/drawing/2014/main" id="{A25096B3-8043-66F9-9EDE-B7535F3C331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18EB360-240B-8C6C-6C41-A8DBAABA0D22}"/>
              </a:ext>
            </a:extLst>
          </p:cNvPr>
          <p:cNvSpPr>
            <a:spLocks noGrp="1"/>
          </p:cNvSpPr>
          <p:nvPr>
            <p:ph type="dt" sz="half" idx="10"/>
          </p:nvPr>
        </p:nvSpPr>
        <p:spPr/>
        <p:txBody>
          <a:bodyPr/>
          <a:lstStyle/>
          <a:p>
            <a:fld id="{38D13678-B663-A649-B8C4-4EBADCE34FDB}" type="datetimeFigureOut">
              <a:rPr lang="en-NG" smtClean="0"/>
              <a:t>01/11/2022</a:t>
            </a:fld>
            <a:endParaRPr lang="en-NG"/>
          </a:p>
        </p:txBody>
      </p:sp>
      <p:sp>
        <p:nvSpPr>
          <p:cNvPr id="6" name="Footer Placeholder 5">
            <a:extLst>
              <a:ext uri="{FF2B5EF4-FFF2-40B4-BE49-F238E27FC236}">
                <a16:creationId xmlns:a16="http://schemas.microsoft.com/office/drawing/2014/main" id="{CDCAB03E-3D5B-27EA-BE5A-F909C8BF2FC5}"/>
              </a:ext>
            </a:extLst>
          </p:cNvPr>
          <p:cNvSpPr>
            <a:spLocks noGrp="1"/>
          </p:cNvSpPr>
          <p:nvPr>
            <p:ph type="ftr" sz="quarter" idx="11"/>
          </p:nvPr>
        </p:nvSpPr>
        <p:spPr/>
        <p:txBody>
          <a:bodyPr/>
          <a:lstStyle/>
          <a:p>
            <a:endParaRPr lang="en-NG"/>
          </a:p>
        </p:txBody>
      </p:sp>
      <p:sp>
        <p:nvSpPr>
          <p:cNvPr id="7" name="Slide Number Placeholder 6">
            <a:extLst>
              <a:ext uri="{FF2B5EF4-FFF2-40B4-BE49-F238E27FC236}">
                <a16:creationId xmlns:a16="http://schemas.microsoft.com/office/drawing/2014/main" id="{DE69704C-9725-2712-A8FF-15F5F39FEC39}"/>
              </a:ext>
            </a:extLst>
          </p:cNvPr>
          <p:cNvSpPr>
            <a:spLocks noGrp="1"/>
          </p:cNvSpPr>
          <p:nvPr>
            <p:ph type="sldNum" sz="quarter" idx="12"/>
          </p:nvPr>
        </p:nvSpPr>
        <p:spPr/>
        <p:txBody>
          <a:bodyPr/>
          <a:lstStyle/>
          <a:p>
            <a:fld id="{ECB2BEC8-9919-9D47-A6BD-D3E0B9620757}" type="slidenum">
              <a:rPr lang="en-NG" smtClean="0"/>
              <a:t>‹#›</a:t>
            </a:fld>
            <a:endParaRPr lang="en-NG"/>
          </a:p>
        </p:txBody>
      </p:sp>
    </p:spTree>
    <p:extLst>
      <p:ext uri="{BB962C8B-B14F-4D97-AF65-F5344CB8AC3E}">
        <p14:creationId xmlns:p14="http://schemas.microsoft.com/office/powerpoint/2010/main" val="40019374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92EC46D-03F9-9D65-5F68-B74BC3B2552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NG"/>
          </a:p>
        </p:txBody>
      </p:sp>
      <p:sp>
        <p:nvSpPr>
          <p:cNvPr id="3" name="Text Placeholder 2">
            <a:extLst>
              <a:ext uri="{FF2B5EF4-FFF2-40B4-BE49-F238E27FC236}">
                <a16:creationId xmlns:a16="http://schemas.microsoft.com/office/drawing/2014/main" id="{A6FE7C2B-1F83-1699-CC63-3190CEF1185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G"/>
          </a:p>
        </p:txBody>
      </p:sp>
      <p:sp>
        <p:nvSpPr>
          <p:cNvPr id="4" name="Date Placeholder 3">
            <a:extLst>
              <a:ext uri="{FF2B5EF4-FFF2-40B4-BE49-F238E27FC236}">
                <a16:creationId xmlns:a16="http://schemas.microsoft.com/office/drawing/2014/main" id="{564D74B5-8BE9-7DEE-FB2D-1407418583C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D13678-B663-A649-B8C4-4EBADCE34FDB}" type="datetimeFigureOut">
              <a:rPr lang="en-NG" smtClean="0"/>
              <a:t>01/11/2022</a:t>
            </a:fld>
            <a:endParaRPr lang="en-NG"/>
          </a:p>
        </p:txBody>
      </p:sp>
      <p:sp>
        <p:nvSpPr>
          <p:cNvPr id="5" name="Footer Placeholder 4">
            <a:extLst>
              <a:ext uri="{FF2B5EF4-FFF2-40B4-BE49-F238E27FC236}">
                <a16:creationId xmlns:a16="http://schemas.microsoft.com/office/drawing/2014/main" id="{26241CE9-606C-6406-E911-ABB5955B9A7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G"/>
          </a:p>
        </p:txBody>
      </p:sp>
      <p:sp>
        <p:nvSpPr>
          <p:cNvPr id="6" name="Slide Number Placeholder 5">
            <a:extLst>
              <a:ext uri="{FF2B5EF4-FFF2-40B4-BE49-F238E27FC236}">
                <a16:creationId xmlns:a16="http://schemas.microsoft.com/office/drawing/2014/main" id="{F998981E-3B09-FD32-54D3-01CC9814CCD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B2BEC8-9919-9D47-A6BD-D3E0B9620757}" type="slidenum">
              <a:rPr lang="en-NG" smtClean="0"/>
              <a:t>‹#›</a:t>
            </a:fld>
            <a:endParaRPr lang="en-NG"/>
          </a:p>
        </p:txBody>
      </p:sp>
    </p:spTree>
    <p:extLst>
      <p:ext uri="{BB962C8B-B14F-4D97-AF65-F5344CB8AC3E}">
        <p14:creationId xmlns:p14="http://schemas.microsoft.com/office/powerpoint/2010/main" val="7816698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NG"/>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33FD87-E229-2F7D-419E-D49E4963E108}"/>
              </a:ext>
            </a:extLst>
          </p:cNvPr>
          <p:cNvSpPr>
            <a:spLocks noGrp="1"/>
          </p:cNvSpPr>
          <p:nvPr>
            <p:ph type="ctrTitle"/>
          </p:nvPr>
        </p:nvSpPr>
        <p:spPr/>
        <p:txBody>
          <a:bodyPr>
            <a:normAutofit/>
          </a:bodyPr>
          <a:lstStyle/>
          <a:p>
            <a:r>
              <a:rPr lang="en-US" sz="3600" b="0" i="0" u="none" strike="noStrike" dirty="0">
                <a:solidFill>
                  <a:srgbClr val="000000"/>
                </a:solidFill>
                <a:effectLst/>
                <a:latin typeface="Times New Roman" panose="02020603050405020304" pitchFamily="18" charset="0"/>
              </a:rPr>
              <a:t>WIFI Connection, Transmitting Data through </a:t>
            </a:r>
            <a:r>
              <a:rPr lang="en-US" sz="3600" b="0" i="0" u="none" strike="noStrike" dirty="0" err="1">
                <a:solidFill>
                  <a:srgbClr val="000000"/>
                </a:solidFill>
                <a:effectLst/>
                <a:latin typeface="Times New Roman" panose="02020603050405020304" pitchFamily="18" charset="0"/>
              </a:rPr>
              <a:t>WiFI</a:t>
            </a:r>
            <a:r>
              <a:rPr lang="en-US" sz="3600" b="0" i="0" u="none" strike="noStrike" dirty="0">
                <a:solidFill>
                  <a:srgbClr val="000000"/>
                </a:solidFill>
                <a:effectLst/>
                <a:latin typeface="Times New Roman" panose="02020603050405020304" pitchFamily="18" charset="0"/>
              </a:rPr>
              <a:t> via HTTP (GET/POST), Simple Web server</a:t>
            </a:r>
            <a:endParaRPr lang="en-NG" sz="3600" dirty="0"/>
          </a:p>
        </p:txBody>
      </p:sp>
      <p:sp>
        <p:nvSpPr>
          <p:cNvPr id="3" name="Subtitle 2">
            <a:extLst>
              <a:ext uri="{FF2B5EF4-FFF2-40B4-BE49-F238E27FC236}">
                <a16:creationId xmlns:a16="http://schemas.microsoft.com/office/drawing/2014/main" id="{CB59D7F4-928A-496F-AABD-DADBCCDB44BF}"/>
              </a:ext>
            </a:extLst>
          </p:cNvPr>
          <p:cNvSpPr>
            <a:spLocks noGrp="1"/>
          </p:cNvSpPr>
          <p:nvPr>
            <p:ph type="subTitle" idx="1"/>
          </p:nvPr>
        </p:nvSpPr>
        <p:spPr/>
        <p:txBody>
          <a:bodyPr/>
          <a:lstStyle/>
          <a:p>
            <a:endParaRPr lang="en-NG" dirty="0"/>
          </a:p>
        </p:txBody>
      </p:sp>
    </p:spTree>
    <p:extLst>
      <p:ext uri="{BB962C8B-B14F-4D97-AF65-F5344CB8AC3E}">
        <p14:creationId xmlns:p14="http://schemas.microsoft.com/office/powerpoint/2010/main" val="24783825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5EA13-C46B-166B-5403-61F3A878D9E0}"/>
              </a:ext>
            </a:extLst>
          </p:cNvPr>
          <p:cNvSpPr>
            <a:spLocks noGrp="1"/>
          </p:cNvSpPr>
          <p:nvPr>
            <p:ph type="title"/>
          </p:nvPr>
        </p:nvSpPr>
        <p:spPr/>
        <p:txBody>
          <a:bodyPr/>
          <a:lstStyle/>
          <a:p>
            <a:endParaRPr lang="en-NG" dirty="0"/>
          </a:p>
        </p:txBody>
      </p:sp>
      <p:sp>
        <p:nvSpPr>
          <p:cNvPr id="3" name="Content Placeholder 2">
            <a:extLst>
              <a:ext uri="{FF2B5EF4-FFF2-40B4-BE49-F238E27FC236}">
                <a16:creationId xmlns:a16="http://schemas.microsoft.com/office/drawing/2014/main" id="{5491826C-AA56-57A3-1568-E8AE8B195883}"/>
              </a:ext>
            </a:extLst>
          </p:cNvPr>
          <p:cNvSpPr>
            <a:spLocks noGrp="1"/>
          </p:cNvSpPr>
          <p:nvPr>
            <p:ph idx="1"/>
          </p:nvPr>
        </p:nvSpPr>
        <p:spPr/>
        <p:txBody>
          <a:bodyPr/>
          <a:lstStyle/>
          <a:p>
            <a:r>
              <a:rPr lang="en-NG" dirty="0"/>
              <a:t>Check if the response code is what you want (here, we just check if it is greater than 0)</a:t>
            </a:r>
          </a:p>
          <a:p>
            <a:endParaRPr lang="en-NG" dirty="0"/>
          </a:p>
          <a:p>
            <a:endParaRPr lang="en-NG" dirty="0"/>
          </a:p>
          <a:p>
            <a:r>
              <a:rPr lang="en-NG" dirty="0"/>
              <a:t>Get the response string</a:t>
            </a:r>
          </a:p>
          <a:p>
            <a:endParaRPr lang="en-NG" dirty="0"/>
          </a:p>
          <a:p>
            <a:r>
              <a:rPr lang="en-NG" dirty="0"/>
              <a:t>Do what you like with the string… For example, you can print it on the screen</a:t>
            </a:r>
          </a:p>
          <a:p>
            <a:endParaRPr lang="en-NG" dirty="0"/>
          </a:p>
        </p:txBody>
      </p:sp>
      <p:pic>
        <p:nvPicPr>
          <p:cNvPr id="5" name="Picture 4">
            <a:extLst>
              <a:ext uri="{FF2B5EF4-FFF2-40B4-BE49-F238E27FC236}">
                <a16:creationId xmlns:a16="http://schemas.microsoft.com/office/drawing/2014/main" id="{112FC09F-5BDB-3107-DFAE-895F6ED9AE31}"/>
              </a:ext>
            </a:extLst>
          </p:cNvPr>
          <p:cNvPicPr>
            <a:picLocks noChangeAspect="1"/>
          </p:cNvPicPr>
          <p:nvPr/>
        </p:nvPicPr>
        <p:blipFill>
          <a:blip r:embed="rId2"/>
          <a:stretch>
            <a:fillRect/>
          </a:stretch>
        </p:blipFill>
        <p:spPr>
          <a:xfrm>
            <a:off x="4025900" y="2660650"/>
            <a:ext cx="4140200" cy="469900"/>
          </a:xfrm>
          <a:prstGeom prst="rect">
            <a:avLst/>
          </a:prstGeom>
        </p:spPr>
      </p:pic>
      <p:pic>
        <p:nvPicPr>
          <p:cNvPr id="7" name="Picture 6">
            <a:extLst>
              <a:ext uri="{FF2B5EF4-FFF2-40B4-BE49-F238E27FC236}">
                <a16:creationId xmlns:a16="http://schemas.microsoft.com/office/drawing/2014/main" id="{450811D8-2A24-474F-90C5-5E834C66A108}"/>
              </a:ext>
            </a:extLst>
          </p:cNvPr>
          <p:cNvPicPr>
            <a:picLocks noChangeAspect="1"/>
          </p:cNvPicPr>
          <p:nvPr/>
        </p:nvPicPr>
        <p:blipFill>
          <a:blip r:embed="rId3"/>
          <a:stretch>
            <a:fillRect/>
          </a:stretch>
        </p:blipFill>
        <p:spPr>
          <a:xfrm>
            <a:off x="3543300" y="4234656"/>
            <a:ext cx="5105400" cy="419100"/>
          </a:xfrm>
          <a:prstGeom prst="rect">
            <a:avLst/>
          </a:prstGeom>
        </p:spPr>
      </p:pic>
      <p:pic>
        <p:nvPicPr>
          <p:cNvPr id="9" name="Picture 8">
            <a:extLst>
              <a:ext uri="{FF2B5EF4-FFF2-40B4-BE49-F238E27FC236}">
                <a16:creationId xmlns:a16="http://schemas.microsoft.com/office/drawing/2014/main" id="{D86F3DD3-C361-ECAD-AEF6-847B3BB782E9}"/>
              </a:ext>
            </a:extLst>
          </p:cNvPr>
          <p:cNvPicPr>
            <a:picLocks noChangeAspect="1"/>
          </p:cNvPicPr>
          <p:nvPr/>
        </p:nvPicPr>
        <p:blipFill>
          <a:blip r:embed="rId4"/>
          <a:stretch>
            <a:fillRect/>
          </a:stretch>
        </p:blipFill>
        <p:spPr>
          <a:xfrm>
            <a:off x="4070350" y="5783263"/>
            <a:ext cx="4051300" cy="393700"/>
          </a:xfrm>
          <a:prstGeom prst="rect">
            <a:avLst/>
          </a:prstGeom>
        </p:spPr>
      </p:pic>
    </p:spTree>
    <p:extLst>
      <p:ext uri="{BB962C8B-B14F-4D97-AF65-F5344CB8AC3E}">
        <p14:creationId xmlns:p14="http://schemas.microsoft.com/office/powerpoint/2010/main" val="25584514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8F52AB-A1F2-9B9B-19EE-4CEE8342C7C2}"/>
              </a:ext>
            </a:extLst>
          </p:cNvPr>
          <p:cNvSpPr>
            <a:spLocks noGrp="1"/>
          </p:cNvSpPr>
          <p:nvPr>
            <p:ph type="title"/>
          </p:nvPr>
        </p:nvSpPr>
        <p:spPr/>
        <p:txBody>
          <a:bodyPr/>
          <a:lstStyle/>
          <a:p>
            <a:endParaRPr lang="en-NG"/>
          </a:p>
        </p:txBody>
      </p:sp>
      <p:sp>
        <p:nvSpPr>
          <p:cNvPr id="3" name="Content Placeholder 2">
            <a:extLst>
              <a:ext uri="{FF2B5EF4-FFF2-40B4-BE49-F238E27FC236}">
                <a16:creationId xmlns:a16="http://schemas.microsoft.com/office/drawing/2014/main" id="{DD4370C8-BF4D-1E70-3FDB-6458F3D37C87}"/>
              </a:ext>
            </a:extLst>
          </p:cNvPr>
          <p:cNvSpPr>
            <a:spLocks noGrp="1"/>
          </p:cNvSpPr>
          <p:nvPr>
            <p:ph idx="1"/>
          </p:nvPr>
        </p:nvSpPr>
        <p:spPr/>
        <p:txBody>
          <a:bodyPr/>
          <a:lstStyle/>
          <a:p>
            <a:r>
              <a:rPr lang="en-NG" dirty="0"/>
              <a:t>End the connection.</a:t>
            </a:r>
          </a:p>
          <a:p>
            <a:endParaRPr lang="en-NG" dirty="0"/>
          </a:p>
        </p:txBody>
      </p:sp>
      <p:pic>
        <p:nvPicPr>
          <p:cNvPr id="5" name="Picture 4">
            <a:extLst>
              <a:ext uri="{FF2B5EF4-FFF2-40B4-BE49-F238E27FC236}">
                <a16:creationId xmlns:a16="http://schemas.microsoft.com/office/drawing/2014/main" id="{DB931E74-BE28-E332-1604-193718B82029}"/>
              </a:ext>
            </a:extLst>
          </p:cNvPr>
          <p:cNvPicPr>
            <a:picLocks noChangeAspect="1"/>
          </p:cNvPicPr>
          <p:nvPr/>
        </p:nvPicPr>
        <p:blipFill>
          <a:blip r:embed="rId2"/>
          <a:stretch>
            <a:fillRect/>
          </a:stretch>
        </p:blipFill>
        <p:spPr>
          <a:xfrm>
            <a:off x="5187950" y="2671536"/>
            <a:ext cx="1816100" cy="317500"/>
          </a:xfrm>
          <a:prstGeom prst="rect">
            <a:avLst/>
          </a:prstGeom>
        </p:spPr>
      </p:pic>
    </p:spTree>
    <p:extLst>
      <p:ext uri="{BB962C8B-B14F-4D97-AF65-F5344CB8AC3E}">
        <p14:creationId xmlns:p14="http://schemas.microsoft.com/office/powerpoint/2010/main" val="14527424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3B942A-C4AA-EE15-89F0-25490FC59246}"/>
              </a:ext>
            </a:extLst>
          </p:cNvPr>
          <p:cNvSpPr>
            <a:spLocks noGrp="1"/>
          </p:cNvSpPr>
          <p:nvPr>
            <p:ph type="title"/>
          </p:nvPr>
        </p:nvSpPr>
        <p:spPr/>
        <p:txBody>
          <a:bodyPr/>
          <a:lstStyle/>
          <a:p>
            <a:r>
              <a:rPr lang="en-NG" dirty="0"/>
              <a:t>HTTP Post</a:t>
            </a:r>
          </a:p>
        </p:txBody>
      </p:sp>
      <p:sp>
        <p:nvSpPr>
          <p:cNvPr id="3" name="Content Placeholder 2">
            <a:extLst>
              <a:ext uri="{FF2B5EF4-FFF2-40B4-BE49-F238E27FC236}">
                <a16:creationId xmlns:a16="http://schemas.microsoft.com/office/drawing/2014/main" id="{0F4F354C-0736-F71C-A533-40C503941367}"/>
              </a:ext>
            </a:extLst>
          </p:cNvPr>
          <p:cNvSpPr>
            <a:spLocks noGrp="1"/>
          </p:cNvSpPr>
          <p:nvPr>
            <p:ph idx="1"/>
          </p:nvPr>
        </p:nvSpPr>
        <p:spPr/>
        <p:txBody>
          <a:bodyPr/>
          <a:lstStyle/>
          <a:p>
            <a:pPr algn="l"/>
            <a:r>
              <a:rPr lang="en-US" b="0" i="0" dirty="0">
                <a:solidFill>
                  <a:srgbClr val="000000"/>
                </a:solidFill>
                <a:effectLst/>
                <a:latin typeface="Verdana" panose="020B0604030504040204" pitchFamily="34" charset="0"/>
              </a:rPr>
              <a:t>POST is used to send data to a server to create/update a resource.</a:t>
            </a:r>
          </a:p>
          <a:p>
            <a:pPr algn="l"/>
            <a:r>
              <a:rPr lang="en-US" b="0" i="0" dirty="0">
                <a:solidFill>
                  <a:srgbClr val="000000"/>
                </a:solidFill>
                <a:effectLst/>
                <a:latin typeface="Verdana" panose="020B0604030504040204" pitchFamily="34" charset="0"/>
              </a:rPr>
              <a:t>The data sent to the server with POST is stored in the request body of the HTTP request:</a:t>
            </a:r>
          </a:p>
          <a:p>
            <a:pPr algn="l"/>
            <a:br>
              <a:rPr lang="en-US" b="0" i="0" dirty="0">
                <a:solidFill>
                  <a:srgbClr val="000000"/>
                </a:solidFill>
                <a:effectLst/>
                <a:latin typeface="Consolas" panose="020B0609020204030204" pitchFamily="49" charset="0"/>
              </a:rPr>
            </a:br>
            <a:endParaRPr lang="en-US" b="0" i="0" dirty="0">
              <a:solidFill>
                <a:srgbClr val="000000"/>
              </a:solidFill>
              <a:effectLst/>
              <a:latin typeface="Consolas" panose="020B0609020204030204" pitchFamily="49" charset="0"/>
            </a:endParaRPr>
          </a:p>
          <a:p>
            <a:endParaRPr lang="en-NG" dirty="0"/>
          </a:p>
        </p:txBody>
      </p:sp>
      <p:pic>
        <p:nvPicPr>
          <p:cNvPr id="6" name="Picture 5">
            <a:extLst>
              <a:ext uri="{FF2B5EF4-FFF2-40B4-BE49-F238E27FC236}">
                <a16:creationId xmlns:a16="http://schemas.microsoft.com/office/drawing/2014/main" id="{174AA78C-9DFD-2AB8-6592-0A0EC56C3FF5}"/>
              </a:ext>
            </a:extLst>
          </p:cNvPr>
          <p:cNvPicPr>
            <a:picLocks noChangeAspect="1"/>
          </p:cNvPicPr>
          <p:nvPr/>
        </p:nvPicPr>
        <p:blipFill>
          <a:blip r:embed="rId2"/>
          <a:stretch>
            <a:fillRect/>
          </a:stretch>
        </p:blipFill>
        <p:spPr>
          <a:xfrm>
            <a:off x="3981450" y="3780064"/>
            <a:ext cx="4229100" cy="1257300"/>
          </a:xfrm>
          <a:prstGeom prst="rect">
            <a:avLst/>
          </a:prstGeom>
        </p:spPr>
      </p:pic>
    </p:spTree>
    <p:extLst>
      <p:ext uri="{BB962C8B-B14F-4D97-AF65-F5344CB8AC3E}">
        <p14:creationId xmlns:p14="http://schemas.microsoft.com/office/powerpoint/2010/main" val="31225134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82E83-A84E-FB63-27CA-8FD81988470B}"/>
              </a:ext>
            </a:extLst>
          </p:cNvPr>
          <p:cNvSpPr>
            <a:spLocks noGrp="1"/>
          </p:cNvSpPr>
          <p:nvPr>
            <p:ph type="title"/>
          </p:nvPr>
        </p:nvSpPr>
        <p:spPr/>
        <p:txBody>
          <a:bodyPr/>
          <a:lstStyle/>
          <a:p>
            <a:endParaRPr lang="en-NG"/>
          </a:p>
        </p:txBody>
      </p:sp>
      <p:sp>
        <p:nvSpPr>
          <p:cNvPr id="3" name="Content Placeholder 2">
            <a:extLst>
              <a:ext uri="{FF2B5EF4-FFF2-40B4-BE49-F238E27FC236}">
                <a16:creationId xmlns:a16="http://schemas.microsoft.com/office/drawing/2014/main" id="{FE877986-6E54-EF53-9265-0826D9B40C42}"/>
              </a:ext>
            </a:extLst>
          </p:cNvPr>
          <p:cNvSpPr>
            <a:spLocks noGrp="1"/>
          </p:cNvSpPr>
          <p:nvPr>
            <p:ph idx="1"/>
          </p:nvPr>
        </p:nvSpPr>
        <p:spPr/>
        <p:txBody>
          <a:bodyPr/>
          <a:lstStyle/>
          <a:p>
            <a:pPr algn="l">
              <a:buFont typeface="Arial" panose="020B0604020202020204" pitchFamily="34" charset="0"/>
              <a:buChar char="•"/>
            </a:pPr>
            <a:r>
              <a:rPr lang="en-US" b="0" i="0" dirty="0">
                <a:solidFill>
                  <a:srgbClr val="000000"/>
                </a:solidFill>
                <a:effectLst/>
                <a:latin typeface="Verdana" panose="020B0604030504040204" pitchFamily="34" charset="0"/>
              </a:rPr>
              <a:t>POST requests are never cached</a:t>
            </a:r>
          </a:p>
          <a:p>
            <a:pPr algn="l">
              <a:buFont typeface="Arial" panose="020B0604020202020204" pitchFamily="34" charset="0"/>
              <a:buChar char="•"/>
            </a:pPr>
            <a:r>
              <a:rPr lang="en-US" b="0" i="0" dirty="0">
                <a:solidFill>
                  <a:srgbClr val="000000"/>
                </a:solidFill>
                <a:effectLst/>
                <a:latin typeface="Verdana" panose="020B0604030504040204" pitchFamily="34" charset="0"/>
              </a:rPr>
              <a:t>POST requests do not remain in the browser history</a:t>
            </a:r>
          </a:p>
          <a:p>
            <a:pPr algn="l">
              <a:buFont typeface="Arial" panose="020B0604020202020204" pitchFamily="34" charset="0"/>
              <a:buChar char="•"/>
            </a:pPr>
            <a:r>
              <a:rPr lang="en-US" b="0" i="0" dirty="0">
                <a:solidFill>
                  <a:srgbClr val="000000"/>
                </a:solidFill>
                <a:effectLst/>
                <a:latin typeface="Verdana" panose="020B0604030504040204" pitchFamily="34" charset="0"/>
              </a:rPr>
              <a:t>POST requests cannot be bookmarked</a:t>
            </a:r>
          </a:p>
          <a:p>
            <a:pPr algn="l">
              <a:buFont typeface="Arial" panose="020B0604020202020204" pitchFamily="34" charset="0"/>
              <a:buChar char="•"/>
            </a:pPr>
            <a:r>
              <a:rPr lang="en-US" b="0" i="0" dirty="0">
                <a:solidFill>
                  <a:srgbClr val="000000"/>
                </a:solidFill>
                <a:effectLst/>
                <a:latin typeface="Verdana" panose="020B0604030504040204" pitchFamily="34" charset="0"/>
              </a:rPr>
              <a:t>POST requests have no restrictions on data length</a:t>
            </a:r>
          </a:p>
          <a:p>
            <a:pPr marL="0" indent="0">
              <a:buNone/>
            </a:pPr>
            <a:br>
              <a:rPr lang="en-US" dirty="0"/>
            </a:br>
            <a:endParaRPr lang="en-NG" dirty="0"/>
          </a:p>
        </p:txBody>
      </p:sp>
    </p:spTree>
    <p:extLst>
      <p:ext uri="{BB962C8B-B14F-4D97-AF65-F5344CB8AC3E}">
        <p14:creationId xmlns:p14="http://schemas.microsoft.com/office/powerpoint/2010/main" val="35200976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CE602-D12C-4D77-1BC6-ADE457D98F64}"/>
              </a:ext>
            </a:extLst>
          </p:cNvPr>
          <p:cNvSpPr>
            <a:spLocks noGrp="1"/>
          </p:cNvSpPr>
          <p:nvPr>
            <p:ph type="title"/>
          </p:nvPr>
        </p:nvSpPr>
        <p:spPr/>
        <p:txBody>
          <a:bodyPr/>
          <a:lstStyle/>
          <a:p>
            <a:endParaRPr lang="en-NG"/>
          </a:p>
        </p:txBody>
      </p:sp>
      <p:pic>
        <p:nvPicPr>
          <p:cNvPr id="5" name="Content Placeholder 4">
            <a:extLst>
              <a:ext uri="{FF2B5EF4-FFF2-40B4-BE49-F238E27FC236}">
                <a16:creationId xmlns:a16="http://schemas.microsoft.com/office/drawing/2014/main" id="{35D23A99-942B-1F26-7121-A0C2103D5C58}"/>
              </a:ext>
            </a:extLst>
          </p:cNvPr>
          <p:cNvPicPr>
            <a:picLocks noGrp="1" noChangeAspect="1"/>
          </p:cNvPicPr>
          <p:nvPr>
            <p:ph idx="1"/>
          </p:nvPr>
        </p:nvPicPr>
        <p:blipFill>
          <a:blip r:embed="rId2"/>
          <a:stretch>
            <a:fillRect/>
          </a:stretch>
        </p:blipFill>
        <p:spPr>
          <a:xfrm>
            <a:off x="3101003" y="1825625"/>
            <a:ext cx="5989994" cy="4351338"/>
          </a:xfrm>
        </p:spPr>
      </p:pic>
    </p:spTree>
    <p:extLst>
      <p:ext uri="{BB962C8B-B14F-4D97-AF65-F5344CB8AC3E}">
        <p14:creationId xmlns:p14="http://schemas.microsoft.com/office/powerpoint/2010/main" val="7652083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254DBF-D5DB-09CD-5C53-ED14E9E8B978}"/>
              </a:ext>
            </a:extLst>
          </p:cNvPr>
          <p:cNvSpPr>
            <a:spLocks noGrp="1"/>
          </p:cNvSpPr>
          <p:nvPr>
            <p:ph type="title"/>
          </p:nvPr>
        </p:nvSpPr>
        <p:spPr/>
        <p:txBody>
          <a:bodyPr/>
          <a:lstStyle/>
          <a:p>
            <a:r>
              <a:rPr lang="en-NG" dirty="0"/>
              <a:t>Steps for Post</a:t>
            </a:r>
          </a:p>
        </p:txBody>
      </p:sp>
      <p:sp>
        <p:nvSpPr>
          <p:cNvPr id="3" name="Content Placeholder 2">
            <a:extLst>
              <a:ext uri="{FF2B5EF4-FFF2-40B4-BE49-F238E27FC236}">
                <a16:creationId xmlns:a16="http://schemas.microsoft.com/office/drawing/2014/main" id="{792BDCDA-1D8C-CB03-5F8E-531E536EA70C}"/>
              </a:ext>
            </a:extLst>
          </p:cNvPr>
          <p:cNvSpPr>
            <a:spLocks noGrp="1"/>
          </p:cNvSpPr>
          <p:nvPr>
            <p:ph idx="1"/>
          </p:nvPr>
        </p:nvSpPr>
        <p:spPr/>
        <p:txBody>
          <a:bodyPr/>
          <a:lstStyle/>
          <a:p>
            <a:r>
              <a:rPr lang="en-NG" dirty="0"/>
              <a:t>Import the necessary libraries (HTTPClient)</a:t>
            </a:r>
          </a:p>
          <a:p>
            <a:endParaRPr lang="en-NG" dirty="0"/>
          </a:p>
          <a:p>
            <a:endParaRPr lang="en-NG" dirty="0"/>
          </a:p>
          <a:p>
            <a:r>
              <a:rPr lang="en-NG" dirty="0"/>
              <a:t>If you want to use WiFi connection, Import libraries for WiFi</a:t>
            </a:r>
          </a:p>
          <a:p>
            <a:r>
              <a:rPr lang="en-NG" dirty="0"/>
              <a:t>Secure your connection to the network</a:t>
            </a:r>
          </a:p>
          <a:p>
            <a:r>
              <a:rPr lang="en-NG" dirty="0"/>
              <a:t>Create an instance of HTTPClient</a:t>
            </a:r>
          </a:p>
        </p:txBody>
      </p:sp>
      <p:pic>
        <p:nvPicPr>
          <p:cNvPr id="5" name="Picture 4">
            <a:extLst>
              <a:ext uri="{FF2B5EF4-FFF2-40B4-BE49-F238E27FC236}">
                <a16:creationId xmlns:a16="http://schemas.microsoft.com/office/drawing/2014/main" id="{5CA7E27E-55C5-AB84-D8F5-9D6209D1CC12}"/>
              </a:ext>
            </a:extLst>
          </p:cNvPr>
          <p:cNvPicPr>
            <a:picLocks noChangeAspect="1"/>
          </p:cNvPicPr>
          <p:nvPr/>
        </p:nvPicPr>
        <p:blipFill>
          <a:blip r:embed="rId2"/>
          <a:stretch>
            <a:fillRect/>
          </a:stretch>
        </p:blipFill>
        <p:spPr>
          <a:xfrm>
            <a:off x="4318000" y="2642507"/>
            <a:ext cx="3556000" cy="419100"/>
          </a:xfrm>
          <a:prstGeom prst="rect">
            <a:avLst/>
          </a:prstGeom>
        </p:spPr>
      </p:pic>
      <p:pic>
        <p:nvPicPr>
          <p:cNvPr id="7" name="Picture 6">
            <a:extLst>
              <a:ext uri="{FF2B5EF4-FFF2-40B4-BE49-F238E27FC236}">
                <a16:creationId xmlns:a16="http://schemas.microsoft.com/office/drawing/2014/main" id="{876F7CE0-BFC8-FB81-223F-5A17F2A2BAA7}"/>
              </a:ext>
            </a:extLst>
          </p:cNvPr>
          <p:cNvPicPr>
            <a:picLocks noChangeAspect="1"/>
          </p:cNvPicPr>
          <p:nvPr/>
        </p:nvPicPr>
        <p:blipFill>
          <a:blip r:embed="rId3"/>
          <a:stretch>
            <a:fillRect/>
          </a:stretch>
        </p:blipFill>
        <p:spPr>
          <a:xfrm>
            <a:off x="4787900" y="4922158"/>
            <a:ext cx="2616200" cy="431800"/>
          </a:xfrm>
          <a:prstGeom prst="rect">
            <a:avLst/>
          </a:prstGeom>
        </p:spPr>
      </p:pic>
    </p:spTree>
    <p:extLst>
      <p:ext uri="{BB962C8B-B14F-4D97-AF65-F5344CB8AC3E}">
        <p14:creationId xmlns:p14="http://schemas.microsoft.com/office/powerpoint/2010/main" val="40685642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AFB955-CCE6-8979-44EE-7681A15B8928}"/>
              </a:ext>
            </a:extLst>
          </p:cNvPr>
          <p:cNvSpPr>
            <a:spLocks noGrp="1"/>
          </p:cNvSpPr>
          <p:nvPr>
            <p:ph type="title"/>
          </p:nvPr>
        </p:nvSpPr>
        <p:spPr/>
        <p:txBody>
          <a:bodyPr/>
          <a:lstStyle/>
          <a:p>
            <a:endParaRPr lang="en-NG"/>
          </a:p>
        </p:txBody>
      </p:sp>
      <p:sp>
        <p:nvSpPr>
          <p:cNvPr id="3" name="Content Placeholder 2">
            <a:extLst>
              <a:ext uri="{FF2B5EF4-FFF2-40B4-BE49-F238E27FC236}">
                <a16:creationId xmlns:a16="http://schemas.microsoft.com/office/drawing/2014/main" id="{74D04867-5BA4-0DFF-A41D-1592A4B5DF5F}"/>
              </a:ext>
            </a:extLst>
          </p:cNvPr>
          <p:cNvSpPr>
            <a:spLocks noGrp="1"/>
          </p:cNvSpPr>
          <p:nvPr>
            <p:ph idx="1"/>
          </p:nvPr>
        </p:nvSpPr>
        <p:spPr/>
        <p:txBody>
          <a:bodyPr>
            <a:normAutofit/>
          </a:bodyPr>
          <a:lstStyle/>
          <a:p>
            <a:r>
              <a:rPr lang="en-NG" dirty="0"/>
              <a:t>Start the connection to the server using begin function</a:t>
            </a:r>
          </a:p>
          <a:p>
            <a:endParaRPr lang="en-NG" dirty="0"/>
          </a:p>
          <a:p>
            <a:r>
              <a:rPr lang="en-NG" dirty="0"/>
              <a:t>You can also use WiFiClient in the begin function</a:t>
            </a:r>
          </a:p>
          <a:p>
            <a:endParaRPr lang="en-NG" dirty="0"/>
          </a:p>
          <a:p>
            <a:endParaRPr lang="en-NG" dirty="0"/>
          </a:p>
          <a:p>
            <a:r>
              <a:rPr lang="en-US" dirty="0"/>
              <a:t>B</a:t>
            </a:r>
            <a:r>
              <a:rPr lang="en-NG" dirty="0"/>
              <a:t>egin takes the server path… (the url of the website you want to reach).</a:t>
            </a:r>
          </a:p>
          <a:p>
            <a:endParaRPr lang="en-NG" dirty="0"/>
          </a:p>
          <a:p>
            <a:endParaRPr lang="en-NG" dirty="0"/>
          </a:p>
          <a:p>
            <a:endParaRPr lang="en-NG" dirty="0"/>
          </a:p>
          <a:p>
            <a:endParaRPr lang="en-NG" dirty="0"/>
          </a:p>
        </p:txBody>
      </p:sp>
      <p:pic>
        <p:nvPicPr>
          <p:cNvPr id="5" name="Picture 4">
            <a:extLst>
              <a:ext uri="{FF2B5EF4-FFF2-40B4-BE49-F238E27FC236}">
                <a16:creationId xmlns:a16="http://schemas.microsoft.com/office/drawing/2014/main" id="{2F6AE3FE-D2A9-6DE4-E804-13F357823AEF}"/>
              </a:ext>
            </a:extLst>
          </p:cNvPr>
          <p:cNvPicPr>
            <a:picLocks noChangeAspect="1"/>
          </p:cNvPicPr>
          <p:nvPr/>
        </p:nvPicPr>
        <p:blipFill>
          <a:blip r:embed="rId2"/>
          <a:stretch>
            <a:fillRect/>
          </a:stretch>
        </p:blipFill>
        <p:spPr>
          <a:xfrm>
            <a:off x="838200" y="2438685"/>
            <a:ext cx="4749800" cy="355600"/>
          </a:xfrm>
          <a:prstGeom prst="rect">
            <a:avLst/>
          </a:prstGeom>
        </p:spPr>
      </p:pic>
      <p:pic>
        <p:nvPicPr>
          <p:cNvPr id="7" name="Picture 6">
            <a:extLst>
              <a:ext uri="{FF2B5EF4-FFF2-40B4-BE49-F238E27FC236}">
                <a16:creationId xmlns:a16="http://schemas.microsoft.com/office/drawing/2014/main" id="{DB1A74FA-D623-D7FE-136E-5D23EFF28996}"/>
              </a:ext>
            </a:extLst>
          </p:cNvPr>
          <p:cNvPicPr>
            <a:picLocks noChangeAspect="1"/>
          </p:cNvPicPr>
          <p:nvPr/>
        </p:nvPicPr>
        <p:blipFill>
          <a:blip r:embed="rId3"/>
          <a:stretch>
            <a:fillRect/>
          </a:stretch>
        </p:blipFill>
        <p:spPr>
          <a:xfrm>
            <a:off x="2209800" y="5247538"/>
            <a:ext cx="7772400" cy="360520"/>
          </a:xfrm>
          <a:prstGeom prst="rect">
            <a:avLst/>
          </a:prstGeom>
        </p:spPr>
      </p:pic>
      <p:pic>
        <p:nvPicPr>
          <p:cNvPr id="6" name="Picture 5">
            <a:extLst>
              <a:ext uri="{FF2B5EF4-FFF2-40B4-BE49-F238E27FC236}">
                <a16:creationId xmlns:a16="http://schemas.microsoft.com/office/drawing/2014/main" id="{021C1B46-3746-C0EF-5D69-8D38056FCD5E}"/>
              </a:ext>
            </a:extLst>
          </p:cNvPr>
          <p:cNvPicPr>
            <a:picLocks noChangeAspect="1"/>
          </p:cNvPicPr>
          <p:nvPr/>
        </p:nvPicPr>
        <p:blipFill>
          <a:blip r:embed="rId4"/>
          <a:stretch>
            <a:fillRect/>
          </a:stretch>
        </p:blipFill>
        <p:spPr>
          <a:xfrm>
            <a:off x="4679950" y="3273369"/>
            <a:ext cx="2832100" cy="660400"/>
          </a:xfrm>
          <a:prstGeom prst="rect">
            <a:avLst/>
          </a:prstGeom>
        </p:spPr>
      </p:pic>
      <p:pic>
        <p:nvPicPr>
          <p:cNvPr id="10" name="Picture 9">
            <a:extLst>
              <a:ext uri="{FF2B5EF4-FFF2-40B4-BE49-F238E27FC236}">
                <a16:creationId xmlns:a16="http://schemas.microsoft.com/office/drawing/2014/main" id="{11560FC5-DE93-AA36-4B89-91FB05568CA2}"/>
              </a:ext>
            </a:extLst>
          </p:cNvPr>
          <p:cNvPicPr>
            <a:picLocks noChangeAspect="1"/>
          </p:cNvPicPr>
          <p:nvPr/>
        </p:nvPicPr>
        <p:blipFill>
          <a:blip r:embed="rId5"/>
          <a:stretch>
            <a:fillRect/>
          </a:stretch>
        </p:blipFill>
        <p:spPr>
          <a:xfrm>
            <a:off x="5829300" y="2438685"/>
            <a:ext cx="4953000" cy="482600"/>
          </a:xfrm>
          <a:prstGeom prst="rect">
            <a:avLst/>
          </a:prstGeom>
        </p:spPr>
      </p:pic>
    </p:spTree>
    <p:extLst>
      <p:ext uri="{BB962C8B-B14F-4D97-AF65-F5344CB8AC3E}">
        <p14:creationId xmlns:p14="http://schemas.microsoft.com/office/powerpoint/2010/main" val="25906883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D6290-F8FF-F52A-3EAB-2F09A7334FA9}"/>
              </a:ext>
            </a:extLst>
          </p:cNvPr>
          <p:cNvSpPr>
            <a:spLocks noGrp="1"/>
          </p:cNvSpPr>
          <p:nvPr>
            <p:ph type="title"/>
          </p:nvPr>
        </p:nvSpPr>
        <p:spPr/>
        <p:txBody>
          <a:bodyPr/>
          <a:lstStyle/>
          <a:p>
            <a:endParaRPr lang="en-NG"/>
          </a:p>
        </p:txBody>
      </p:sp>
      <p:sp>
        <p:nvSpPr>
          <p:cNvPr id="3" name="Content Placeholder 2">
            <a:extLst>
              <a:ext uri="{FF2B5EF4-FFF2-40B4-BE49-F238E27FC236}">
                <a16:creationId xmlns:a16="http://schemas.microsoft.com/office/drawing/2014/main" id="{66119F28-2E0A-1480-7703-68B696AF74F1}"/>
              </a:ext>
            </a:extLst>
          </p:cNvPr>
          <p:cNvSpPr>
            <a:spLocks noGrp="1"/>
          </p:cNvSpPr>
          <p:nvPr>
            <p:ph idx="1"/>
          </p:nvPr>
        </p:nvSpPr>
        <p:spPr/>
        <p:txBody>
          <a:bodyPr>
            <a:normAutofit lnSpcReduction="10000"/>
          </a:bodyPr>
          <a:lstStyle/>
          <a:p>
            <a:r>
              <a:rPr lang="en-NG" dirty="0"/>
              <a:t>Add the HTTP Headers</a:t>
            </a:r>
          </a:p>
          <a:p>
            <a:endParaRPr lang="en-NG" dirty="0"/>
          </a:p>
          <a:p>
            <a:r>
              <a:rPr lang="en-NG" dirty="0"/>
              <a:t>Send HTTP Post Data using the post function</a:t>
            </a:r>
          </a:p>
          <a:p>
            <a:endParaRPr lang="en-NG" dirty="0"/>
          </a:p>
          <a:p>
            <a:endParaRPr lang="en-NG" dirty="0"/>
          </a:p>
          <a:p>
            <a:r>
              <a:rPr lang="en-NG" dirty="0"/>
              <a:t>Http Request data is a string containing the data e.g </a:t>
            </a:r>
          </a:p>
          <a:p>
            <a:r>
              <a:rPr lang="en-US" b="0" i="0" dirty="0">
                <a:solidFill>
                  <a:srgbClr val="000000"/>
                </a:solidFill>
                <a:effectLst/>
                <a:latin typeface="Consolas" panose="020B0609020204030204" pitchFamily="49" charset="0"/>
              </a:rPr>
              <a:t>String </a:t>
            </a:r>
            <a:r>
              <a:rPr lang="en-US" b="0" i="0" dirty="0" err="1">
                <a:solidFill>
                  <a:srgbClr val="000000"/>
                </a:solidFill>
                <a:effectLst/>
                <a:latin typeface="Consolas" panose="020B0609020204030204" pitchFamily="49" charset="0"/>
              </a:rPr>
              <a:t>httpRequestData</a:t>
            </a:r>
            <a:r>
              <a:rPr lang="en-US" b="0" i="0" dirty="0">
                <a:solidFill>
                  <a:srgbClr val="000000"/>
                </a:solidFill>
                <a:effectLst/>
                <a:latin typeface="Consolas" panose="020B0609020204030204" pitchFamily="49" charset="0"/>
              </a:rPr>
              <a:t> </a:t>
            </a:r>
            <a:r>
              <a:rPr lang="en-US" b="0" i="0" dirty="0">
                <a:solidFill>
                  <a:srgbClr val="9A6E3A"/>
                </a:solidFill>
                <a:effectLst/>
                <a:latin typeface="Consolas" panose="020B0609020204030204" pitchFamily="49" charset="0"/>
              </a:rPr>
              <a:t>=</a:t>
            </a:r>
            <a:r>
              <a:rPr lang="en-US" b="0" i="0" dirty="0">
                <a:solidFill>
                  <a:srgbClr val="000000"/>
                </a:solidFill>
                <a:effectLst/>
                <a:latin typeface="Consolas" panose="020B0609020204030204" pitchFamily="49" charset="0"/>
              </a:rPr>
              <a:t> </a:t>
            </a:r>
            <a:r>
              <a:rPr lang="en-US" b="0" i="0" dirty="0">
                <a:solidFill>
                  <a:srgbClr val="669900"/>
                </a:solidFill>
                <a:effectLst/>
                <a:latin typeface="Consolas" panose="020B0609020204030204" pitchFamily="49" charset="0"/>
              </a:rPr>
              <a:t>"</a:t>
            </a:r>
            <a:r>
              <a:rPr lang="en-US" b="0" i="0" dirty="0" err="1">
                <a:solidFill>
                  <a:srgbClr val="669900"/>
                </a:solidFill>
                <a:effectLst/>
                <a:latin typeface="Consolas" panose="020B0609020204030204" pitchFamily="49" charset="0"/>
              </a:rPr>
              <a:t>api_key</a:t>
            </a:r>
            <a:r>
              <a:rPr lang="en-US" b="0" i="0" dirty="0">
                <a:solidFill>
                  <a:srgbClr val="669900"/>
                </a:solidFill>
                <a:effectLst/>
                <a:latin typeface="Consolas" panose="020B0609020204030204" pitchFamily="49" charset="0"/>
              </a:rPr>
              <a:t>=tPmAT5Ab3j7F9&amp;sensor=BME280&amp;value1=24.25&amp;value2=49.54&amp;value3=1005.14"</a:t>
            </a:r>
            <a:r>
              <a:rPr lang="en-US" b="0" i="0" dirty="0">
                <a:solidFill>
                  <a:srgbClr val="999999"/>
                </a:solidFill>
                <a:effectLst/>
                <a:latin typeface="Consolas" panose="020B0609020204030204" pitchFamily="49" charset="0"/>
              </a:rPr>
              <a:t>;</a:t>
            </a:r>
            <a:r>
              <a:rPr lang="en-US" b="0" i="0" dirty="0">
                <a:solidFill>
                  <a:srgbClr val="000000"/>
                </a:solidFill>
                <a:effectLst/>
                <a:latin typeface="Consolas" panose="020B0609020204030204" pitchFamily="49" charset="0"/>
              </a:rPr>
              <a:t> </a:t>
            </a:r>
            <a:br>
              <a:rPr lang="en-US" dirty="0"/>
            </a:br>
            <a:endParaRPr lang="en-NG" dirty="0"/>
          </a:p>
          <a:p>
            <a:endParaRPr lang="en-NG" dirty="0"/>
          </a:p>
        </p:txBody>
      </p:sp>
      <p:pic>
        <p:nvPicPr>
          <p:cNvPr id="8" name="Picture 7">
            <a:extLst>
              <a:ext uri="{FF2B5EF4-FFF2-40B4-BE49-F238E27FC236}">
                <a16:creationId xmlns:a16="http://schemas.microsoft.com/office/drawing/2014/main" id="{1810936D-5BB6-3838-BA7B-A8E9C5555D45}"/>
              </a:ext>
            </a:extLst>
          </p:cNvPr>
          <p:cNvPicPr>
            <a:picLocks noChangeAspect="1"/>
          </p:cNvPicPr>
          <p:nvPr/>
        </p:nvPicPr>
        <p:blipFill>
          <a:blip r:embed="rId2"/>
          <a:stretch>
            <a:fillRect/>
          </a:stretch>
        </p:blipFill>
        <p:spPr>
          <a:xfrm>
            <a:off x="2209800" y="2340428"/>
            <a:ext cx="7772400" cy="369137"/>
          </a:xfrm>
          <a:prstGeom prst="rect">
            <a:avLst/>
          </a:prstGeom>
        </p:spPr>
      </p:pic>
      <p:pic>
        <p:nvPicPr>
          <p:cNvPr id="10" name="Picture 9">
            <a:extLst>
              <a:ext uri="{FF2B5EF4-FFF2-40B4-BE49-F238E27FC236}">
                <a16:creationId xmlns:a16="http://schemas.microsoft.com/office/drawing/2014/main" id="{C49AE0B2-3773-4E1B-198D-D526FB40C321}"/>
              </a:ext>
            </a:extLst>
          </p:cNvPr>
          <p:cNvPicPr>
            <a:picLocks noChangeAspect="1"/>
          </p:cNvPicPr>
          <p:nvPr/>
        </p:nvPicPr>
        <p:blipFill>
          <a:blip r:embed="rId3"/>
          <a:stretch>
            <a:fillRect/>
          </a:stretch>
        </p:blipFill>
        <p:spPr>
          <a:xfrm>
            <a:off x="2209800" y="3429000"/>
            <a:ext cx="7772400" cy="476372"/>
          </a:xfrm>
          <a:prstGeom prst="rect">
            <a:avLst/>
          </a:prstGeom>
        </p:spPr>
      </p:pic>
    </p:spTree>
    <p:extLst>
      <p:ext uri="{BB962C8B-B14F-4D97-AF65-F5344CB8AC3E}">
        <p14:creationId xmlns:p14="http://schemas.microsoft.com/office/powerpoint/2010/main" val="27933265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58B098-76B1-EC58-9F3C-841BA6A20495}"/>
              </a:ext>
            </a:extLst>
          </p:cNvPr>
          <p:cNvSpPr>
            <a:spLocks noGrp="1"/>
          </p:cNvSpPr>
          <p:nvPr>
            <p:ph type="title"/>
          </p:nvPr>
        </p:nvSpPr>
        <p:spPr/>
        <p:txBody>
          <a:bodyPr/>
          <a:lstStyle/>
          <a:p>
            <a:r>
              <a:rPr lang="en-NG" dirty="0"/>
              <a:t>Post JSON Object</a:t>
            </a:r>
          </a:p>
        </p:txBody>
      </p:sp>
      <p:sp>
        <p:nvSpPr>
          <p:cNvPr id="3" name="Content Placeholder 2">
            <a:extLst>
              <a:ext uri="{FF2B5EF4-FFF2-40B4-BE49-F238E27FC236}">
                <a16:creationId xmlns:a16="http://schemas.microsoft.com/office/drawing/2014/main" id="{B24C4E10-AA7D-ADE7-4809-0513FB878CC2}"/>
              </a:ext>
            </a:extLst>
          </p:cNvPr>
          <p:cNvSpPr>
            <a:spLocks noGrp="1"/>
          </p:cNvSpPr>
          <p:nvPr>
            <p:ph idx="1"/>
          </p:nvPr>
        </p:nvSpPr>
        <p:spPr/>
        <p:txBody>
          <a:bodyPr/>
          <a:lstStyle/>
          <a:p>
            <a:r>
              <a:rPr lang="en-NG" dirty="0"/>
              <a:t>If you want to use JSON in your post data, add the header too before using the http post function.</a:t>
            </a:r>
          </a:p>
        </p:txBody>
      </p:sp>
      <p:pic>
        <p:nvPicPr>
          <p:cNvPr id="5" name="Picture 4">
            <a:extLst>
              <a:ext uri="{FF2B5EF4-FFF2-40B4-BE49-F238E27FC236}">
                <a16:creationId xmlns:a16="http://schemas.microsoft.com/office/drawing/2014/main" id="{F4DDAF98-8C51-CAF6-7057-F81D6FFC0420}"/>
              </a:ext>
            </a:extLst>
          </p:cNvPr>
          <p:cNvPicPr>
            <a:picLocks noChangeAspect="1"/>
          </p:cNvPicPr>
          <p:nvPr/>
        </p:nvPicPr>
        <p:blipFill>
          <a:blip r:embed="rId2"/>
          <a:stretch>
            <a:fillRect/>
          </a:stretch>
        </p:blipFill>
        <p:spPr>
          <a:xfrm>
            <a:off x="2381250" y="2762250"/>
            <a:ext cx="7429500" cy="571500"/>
          </a:xfrm>
          <a:prstGeom prst="rect">
            <a:avLst/>
          </a:prstGeom>
        </p:spPr>
      </p:pic>
    </p:spTree>
    <p:extLst>
      <p:ext uri="{BB962C8B-B14F-4D97-AF65-F5344CB8AC3E}">
        <p14:creationId xmlns:p14="http://schemas.microsoft.com/office/powerpoint/2010/main" val="13326035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8F6B62-747B-8DEE-02A9-2627DD1554AE}"/>
              </a:ext>
            </a:extLst>
          </p:cNvPr>
          <p:cNvSpPr>
            <a:spLocks noGrp="1"/>
          </p:cNvSpPr>
          <p:nvPr>
            <p:ph type="title"/>
          </p:nvPr>
        </p:nvSpPr>
        <p:spPr/>
        <p:txBody>
          <a:bodyPr/>
          <a:lstStyle/>
          <a:p>
            <a:r>
              <a:rPr lang="en-NG" dirty="0"/>
              <a:t>Post Plain Text</a:t>
            </a:r>
          </a:p>
        </p:txBody>
      </p:sp>
      <p:sp>
        <p:nvSpPr>
          <p:cNvPr id="3" name="Content Placeholder 2">
            <a:extLst>
              <a:ext uri="{FF2B5EF4-FFF2-40B4-BE49-F238E27FC236}">
                <a16:creationId xmlns:a16="http://schemas.microsoft.com/office/drawing/2014/main" id="{728A6496-2CA0-7D42-5C9A-7BBE2DFCCACD}"/>
              </a:ext>
            </a:extLst>
          </p:cNvPr>
          <p:cNvSpPr>
            <a:spLocks noGrp="1"/>
          </p:cNvSpPr>
          <p:nvPr>
            <p:ph idx="1"/>
          </p:nvPr>
        </p:nvSpPr>
        <p:spPr/>
        <p:txBody>
          <a:bodyPr/>
          <a:lstStyle/>
          <a:p>
            <a:pPr algn="l"/>
            <a:r>
              <a:rPr lang="en-US" b="0" i="0" dirty="0">
                <a:solidFill>
                  <a:srgbClr val="3A3A3A"/>
                </a:solidFill>
                <a:effectLst/>
                <a:latin typeface="Helvetica" pitchFamily="2" charset="0"/>
              </a:rPr>
              <a:t>If you want to send plain text or a value, add the header:</a:t>
            </a:r>
          </a:p>
          <a:p>
            <a:pPr algn="l"/>
            <a:endParaRPr lang="en-US" dirty="0">
              <a:solidFill>
                <a:srgbClr val="3A3A3A"/>
              </a:solidFill>
              <a:latin typeface="Helvetica" pitchFamily="2" charset="0"/>
            </a:endParaRPr>
          </a:p>
          <a:p>
            <a:pPr algn="l"/>
            <a:endParaRPr lang="en-US" dirty="0">
              <a:solidFill>
                <a:srgbClr val="3A3A3A"/>
              </a:solidFill>
              <a:latin typeface="Helvetica" pitchFamily="2" charset="0"/>
            </a:endParaRPr>
          </a:p>
          <a:p>
            <a:pPr algn="l"/>
            <a:r>
              <a:rPr lang="en-US" dirty="0">
                <a:solidFill>
                  <a:srgbClr val="3A3A3A"/>
                </a:solidFill>
                <a:latin typeface="Helvetica" pitchFamily="2" charset="0"/>
              </a:rPr>
              <a:t>Then add the http post function</a:t>
            </a:r>
            <a:br>
              <a:rPr lang="en-US" dirty="0"/>
            </a:br>
            <a:endParaRPr lang="en-NG" dirty="0"/>
          </a:p>
        </p:txBody>
      </p:sp>
      <p:pic>
        <p:nvPicPr>
          <p:cNvPr id="5" name="Picture 4">
            <a:extLst>
              <a:ext uri="{FF2B5EF4-FFF2-40B4-BE49-F238E27FC236}">
                <a16:creationId xmlns:a16="http://schemas.microsoft.com/office/drawing/2014/main" id="{06AF172A-EE61-4781-D5B1-157760EE04F3}"/>
              </a:ext>
            </a:extLst>
          </p:cNvPr>
          <p:cNvPicPr>
            <a:picLocks noChangeAspect="1"/>
          </p:cNvPicPr>
          <p:nvPr/>
        </p:nvPicPr>
        <p:blipFill>
          <a:blip r:embed="rId2"/>
          <a:stretch>
            <a:fillRect/>
          </a:stretch>
        </p:blipFill>
        <p:spPr>
          <a:xfrm>
            <a:off x="2520950" y="2499178"/>
            <a:ext cx="7150100" cy="444500"/>
          </a:xfrm>
          <a:prstGeom prst="rect">
            <a:avLst/>
          </a:prstGeom>
        </p:spPr>
      </p:pic>
      <p:pic>
        <p:nvPicPr>
          <p:cNvPr id="7" name="Picture 6">
            <a:extLst>
              <a:ext uri="{FF2B5EF4-FFF2-40B4-BE49-F238E27FC236}">
                <a16:creationId xmlns:a16="http://schemas.microsoft.com/office/drawing/2014/main" id="{95878DF7-51EA-A6BC-BFF9-E5BC9FF591AF}"/>
              </a:ext>
            </a:extLst>
          </p:cNvPr>
          <p:cNvPicPr>
            <a:picLocks noChangeAspect="1"/>
          </p:cNvPicPr>
          <p:nvPr/>
        </p:nvPicPr>
        <p:blipFill>
          <a:blip r:embed="rId3"/>
          <a:stretch>
            <a:fillRect/>
          </a:stretch>
        </p:blipFill>
        <p:spPr>
          <a:xfrm>
            <a:off x="2432050" y="3914323"/>
            <a:ext cx="7327900" cy="533400"/>
          </a:xfrm>
          <a:prstGeom prst="rect">
            <a:avLst/>
          </a:prstGeom>
        </p:spPr>
      </p:pic>
    </p:spTree>
    <p:extLst>
      <p:ext uri="{BB962C8B-B14F-4D97-AF65-F5344CB8AC3E}">
        <p14:creationId xmlns:p14="http://schemas.microsoft.com/office/powerpoint/2010/main" val="7602096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8E0C36-1FB4-B5D1-BFA9-A066156A4201}"/>
              </a:ext>
            </a:extLst>
          </p:cNvPr>
          <p:cNvSpPr>
            <a:spLocks noGrp="1"/>
          </p:cNvSpPr>
          <p:nvPr>
            <p:ph type="title"/>
          </p:nvPr>
        </p:nvSpPr>
        <p:spPr/>
        <p:txBody>
          <a:bodyPr/>
          <a:lstStyle/>
          <a:p>
            <a:r>
              <a:rPr lang="en-NG" dirty="0"/>
              <a:t>WiFi Connection</a:t>
            </a:r>
          </a:p>
        </p:txBody>
      </p:sp>
      <p:sp>
        <p:nvSpPr>
          <p:cNvPr id="3" name="Content Placeholder 2">
            <a:extLst>
              <a:ext uri="{FF2B5EF4-FFF2-40B4-BE49-F238E27FC236}">
                <a16:creationId xmlns:a16="http://schemas.microsoft.com/office/drawing/2014/main" id="{706EA5C6-BB89-FBFD-FB79-05BBFE955F1D}"/>
              </a:ext>
            </a:extLst>
          </p:cNvPr>
          <p:cNvSpPr>
            <a:spLocks noGrp="1"/>
          </p:cNvSpPr>
          <p:nvPr>
            <p:ph idx="1"/>
          </p:nvPr>
        </p:nvSpPr>
        <p:spPr/>
        <p:txBody>
          <a:bodyPr/>
          <a:lstStyle/>
          <a:p>
            <a:r>
              <a:rPr lang="en-NG" dirty="0"/>
              <a:t>All Routers (most especially Wireless routers) need the right credentials to be able to connect to them.</a:t>
            </a:r>
          </a:p>
          <a:p>
            <a:r>
              <a:rPr lang="en-NG" dirty="0"/>
              <a:t>You need the SSID and the PASSWORD to connect.</a:t>
            </a:r>
          </a:p>
          <a:p>
            <a:r>
              <a:rPr lang="en-NG" dirty="0"/>
              <a:t>You must know these two things</a:t>
            </a:r>
          </a:p>
        </p:txBody>
      </p:sp>
    </p:spTree>
    <p:extLst>
      <p:ext uri="{BB962C8B-B14F-4D97-AF65-F5344CB8AC3E}">
        <p14:creationId xmlns:p14="http://schemas.microsoft.com/office/powerpoint/2010/main" val="28705112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E430B9-0833-34FC-7D81-3BE10760BEB3}"/>
              </a:ext>
            </a:extLst>
          </p:cNvPr>
          <p:cNvSpPr>
            <a:spLocks noGrp="1"/>
          </p:cNvSpPr>
          <p:nvPr>
            <p:ph type="title"/>
          </p:nvPr>
        </p:nvSpPr>
        <p:spPr/>
        <p:txBody>
          <a:bodyPr/>
          <a:lstStyle/>
          <a:p>
            <a:r>
              <a:rPr lang="en-NG" dirty="0"/>
              <a:t>Simple Web Server Using ESP</a:t>
            </a:r>
          </a:p>
        </p:txBody>
      </p:sp>
      <p:sp>
        <p:nvSpPr>
          <p:cNvPr id="3" name="Content Placeholder 2">
            <a:extLst>
              <a:ext uri="{FF2B5EF4-FFF2-40B4-BE49-F238E27FC236}">
                <a16:creationId xmlns:a16="http://schemas.microsoft.com/office/drawing/2014/main" id="{472F2539-3CC8-948E-BD1A-CF23186864A5}"/>
              </a:ext>
            </a:extLst>
          </p:cNvPr>
          <p:cNvSpPr>
            <a:spLocks noGrp="1"/>
          </p:cNvSpPr>
          <p:nvPr>
            <p:ph idx="1"/>
          </p:nvPr>
        </p:nvSpPr>
        <p:spPr/>
        <p:txBody>
          <a:bodyPr>
            <a:normAutofit fontScale="85000" lnSpcReduction="20000"/>
          </a:bodyPr>
          <a:lstStyle/>
          <a:p>
            <a:r>
              <a:rPr lang="en-US" b="0" i="0" dirty="0">
                <a:solidFill>
                  <a:srgbClr val="3A3A3A"/>
                </a:solidFill>
                <a:effectLst/>
                <a:latin typeface="Helvetica" pitchFamily="2" charset="0"/>
              </a:rPr>
              <a:t>A WebSocket is a persistent connection between a client and a server that allows bidirectional communication between both parties using a TCP connection. </a:t>
            </a:r>
          </a:p>
          <a:p>
            <a:r>
              <a:rPr lang="en-US" b="0" i="0" dirty="0">
                <a:solidFill>
                  <a:srgbClr val="3A3A3A"/>
                </a:solidFill>
                <a:effectLst/>
                <a:latin typeface="Helvetica" pitchFamily="2" charset="0"/>
              </a:rPr>
              <a:t>This means you can send data from the client to the server and from the server to the client at any given time.</a:t>
            </a:r>
          </a:p>
          <a:p>
            <a:pPr algn="l"/>
            <a:r>
              <a:rPr lang="en-US" b="0" i="0" dirty="0">
                <a:solidFill>
                  <a:srgbClr val="3A3A3A"/>
                </a:solidFill>
                <a:effectLst/>
                <a:latin typeface="Helvetica" pitchFamily="2" charset="0"/>
              </a:rPr>
              <a:t>The client establishes a WebSocket connection with the server through a process known as </a:t>
            </a:r>
            <a:r>
              <a:rPr lang="en-US" b="0" i="1" dirty="0">
                <a:solidFill>
                  <a:srgbClr val="3A3A3A"/>
                </a:solidFill>
                <a:effectLst/>
                <a:latin typeface="Helvetica" pitchFamily="2" charset="0"/>
              </a:rPr>
              <a:t>WebSocket handshake</a:t>
            </a:r>
            <a:r>
              <a:rPr lang="en-US" b="0" i="0" dirty="0">
                <a:solidFill>
                  <a:srgbClr val="3A3A3A"/>
                </a:solidFill>
                <a:effectLst/>
                <a:latin typeface="Helvetica" pitchFamily="2" charset="0"/>
              </a:rPr>
              <a:t>. </a:t>
            </a:r>
          </a:p>
          <a:p>
            <a:pPr algn="l"/>
            <a:r>
              <a:rPr lang="en-US" b="0" i="0" dirty="0">
                <a:solidFill>
                  <a:srgbClr val="3A3A3A"/>
                </a:solidFill>
                <a:effectLst/>
                <a:latin typeface="Helvetica" pitchFamily="2" charset="0"/>
              </a:rPr>
              <a:t>The handshake starts with an HTTP request/response, allowing servers to handle HTTP connections as well as WebSocket connections on the same port. </a:t>
            </a:r>
          </a:p>
          <a:p>
            <a:pPr algn="l"/>
            <a:r>
              <a:rPr lang="en-US" b="0" i="0" dirty="0">
                <a:solidFill>
                  <a:srgbClr val="3A3A3A"/>
                </a:solidFill>
                <a:effectLst/>
                <a:latin typeface="Helvetica" pitchFamily="2" charset="0"/>
              </a:rPr>
              <a:t>Once the connection is established, the client and the server can send WebSocket data in full duplex mode.</a:t>
            </a:r>
            <a:br>
              <a:rPr lang="en-US" dirty="0"/>
            </a:br>
            <a:r>
              <a:rPr lang="en-US" b="0" i="0" dirty="0">
                <a:solidFill>
                  <a:srgbClr val="3A3A3A"/>
                </a:solidFill>
                <a:effectLst/>
                <a:latin typeface="Helvetica" pitchFamily="2" charset="0"/>
              </a:rPr>
              <a:t> </a:t>
            </a:r>
            <a:endParaRPr lang="en-NG" dirty="0"/>
          </a:p>
        </p:txBody>
      </p:sp>
    </p:spTree>
    <p:extLst>
      <p:ext uri="{BB962C8B-B14F-4D97-AF65-F5344CB8AC3E}">
        <p14:creationId xmlns:p14="http://schemas.microsoft.com/office/powerpoint/2010/main" val="21544738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46B267-10B6-2595-357C-23B8F4F2F514}"/>
              </a:ext>
            </a:extLst>
          </p:cNvPr>
          <p:cNvSpPr>
            <a:spLocks noGrp="1"/>
          </p:cNvSpPr>
          <p:nvPr>
            <p:ph type="title"/>
          </p:nvPr>
        </p:nvSpPr>
        <p:spPr/>
        <p:txBody>
          <a:bodyPr/>
          <a:lstStyle/>
          <a:p>
            <a:endParaRPr lang="en-NG"/>
          </a:p>
        </p:txBody>
      </p:sp>
      <p:pic>
        <p:nvPicPr>
          <p:cNvPr id="5" name="Content Placeholder 4">
            <a:extLst>
              <a:ext uri="{FF2B5EF4-FFF2-40B4-BE49-F238E27FC236}">
                <a16:creationId xmlns:a16="http://schemas.microsoft.com/office/drawing/2014/main" id="{6C2C9D82-9F31-EB2A-D720-C6985641A42B}"/>
              </a:ext>
            </a:extLst>
          </p:cNvPr>
          <p:cNvPicPr>
            <a:picLocks noGrp="1" noChangeAspect="1"/>
          </p:cNvPicPr>
          <p:nvPr>
            <p:ph idx="1"/>
          </p:nvPr>
        </p:nvPicPr>
        <p:blipFill>
          <a:blip r:embed="rId2"/>
          <a:stretch>
            <a:fillRect/>
          </a:stretch>
        </p:blipFill>
        <p:spPr>
          <a:xfrm>
            <a:off x="4081286" y="1825625"/>
            <a:ext cx="4029427" cy="4351338"/>
          </a:xfrm>
        </p:spPr>
      </p:pic>
    </p:spTree>
    <p:extLst>
      <p:ext uri="{BB962C8B-B14F-4D97-AF65-F5344CB8AC3E}">
        <p14:creationId xmlns:p14="http://schemas.microsoft.com/office/powerpoint/2010/main" val="24244838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FA1A6D-915D-A58F-EDD4-954F6A09F2B2}"/>
              </a:ext>
            </a:extLst>
          </p:cNvPr>
          <p:cNvSpPr>
            <a:spLocks noGrp="1"/>
          </p:cNvSpPr>
          <p:nvPr>
            <p:ph type="title"/>
          </p:nvPr>
        </p:nvSpPr>
        <p:spPr/>
        <p:txBody>
          <a:bodyPr/>
          <a:lstStyle/>
          <a:p>
            <a:endParaRPr lang="en-NG"/>
          </a:p>
        </p:txBody>
      </p:sp>
      <p:sp>
        <p:nvSpPr>
          <p:cNvPr id="3" name="Content Placeholder 2">
            <a:extLst>
              <a:ext uri="{FF2B5EF4-FFF2-40B4-BE49-F238E27FC236}">
                <a16:creationId xmlns:a16="http://schemas.microsoft.com/office/drawing/2014/main" id="{09810FEA-6059-AA93-291B-92936E819D87}"/>
              </a:ext>
            </a:extLst>
          </p:cNvPr>
          <p:cNvSpPr>
            <a:spLocks noGrp="1"/>
          </p:cNvSpPr>
          <p:nvPr>
            <p:ph idx="1"/>
          </p:nvPr>
        </p:nvSpPr>
        <p:spPr/>
        <p:txBody>
          <a:bodyPr/>
          <a:lstStyle/>
          <a:p>
            <a:r>
              <a:rPr lang="en-US" b="0" i="0" dirty="0">
                <a:solidFill>
                  <a:srgbClr val="3A3A3A"/>
                </a:solidFill>
                <a:effectLst/>
                <a:latin typeface="Helvetica" pitchFamily="2" charset="0"/>
              </a:rPr>
              <a:t>Using the </a:t>
            </a:r>
            <a:r>
              <a:rPr lang="en-US" b="0" i="0" dirty="0" err="1">
                <a:solidFill>
                  <a:srgbClr val="3A3A3A"/>
                </a:solidFill>
                <a:effectLst/>
                <a:latin typeface="Helvetica" pitchFamily="2" charset="0"/>
              </a:rPr>
              <a:t>WebSockets</a:t>
            </a:r>
            <a:r>
              <a:rPr lang="en-US" b="0" i="0" dirty="0">
                <a:solidFill>
                  <a:srgbClr val="3A3A3A"/>
                </a:solidFill>
                <a:effectLst/>
                <a:latin typeface="Helvetica" pitchFamily="2" charset="0"/>
              </a:rPr>
              <a:t> protocol, the server (ESP32 board) can send information to the client or to all clients without being requested. </a:t>
            </a:r>
          </a:p>
          <a:p>
            <a:r>
              <a:rPr lang="en-US" b="0" i="0" dirty="0">
                <a:solidFill>
                  <a:srgbClr val="3A3A3A"/>
                </a:solidFill>
                <a:effectLst/>
                <a:latin typeface="Helvetica" pitchFamily="2" charset="0"/>
              </a:rPr>
              <a:t>This also allows us to send information to the web browser when a change occurs.</a:t>
            </a:r>
          </a:p>
          <a:p>
            <a:r>
              <a:rPr lang="en-US" b="0" i="0" dirty="0">
                <a:solidFill>
                  <a:srgbClr val="3A3A3A"/>
                </a:solidFill>
                <a:effectLst/>
                <a:latin typeface="Helvetica" pitchFamily="2" charset="0"/>
              </a:rPr>
              <a:t>This change can be something that happened on the web page (you clicked a button) or something that happened on the ESP32 side like pressing a physical button on a circuit.</a:t>
            </a:r>
            <a:endParaRPr lang="en-NG" dirty="0"/>
          </a:p>
        </p:txBody>
      </p:sp>
    </p:spTree>
    <p:extLst>
      <p:ext uri="{BB962C8B-B14F-4D97-AF65-F5344CB8AC3E}">
        <p14:creationId xmlns:p14="http://schemas.microsoft.com/office/powerpoint/2010/main" val="3912001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85A86C-EFCF-15B5-3BB5-6B7E35B5D307}"/>
              </a:ext>
            </a:extLst>
          </p:cNvPr>
          <p:cNvSpPr>
            <a:spLocks noGrp="1"/>
          </p:cNvSpPr>
          <p:nvPr>
            <p:ph type="title"/>
          </p:nvPr>
        </p:nvSpPr>
        <p:spPr/>
        <p:txBody>
          <a:bodyPr/>
          <a:lstStyle/>
          <a:p>
            <a:r>
              <a:rPr lang="en-NG" dirty="0"/>
              <a:t>The Simple Website hosted on ESP 32 (Server)</a:t>
            </a:r>
          </a:p>
        </p:txBody>
      </p:sp>
      <p:pic>
        <p:nvPicPr>
          <p:cNvPr id="5" name="Content Placeholder 4">
            <a:extLst>
              <a:ext uri="{FF2B5EF4-FFF2-40B4-BE49-F238E27FC236}">
                <a16:creationId xmlns:a16="http://schemas.microsoft.com/office/drawing/2014/main" id="{1DD4D541-509D-4F54-02B9-43464E2B1C07}"/>
              </a:ext>
            </a:extLst>
          </p:cNvPr>
          <p:cNvPicPr>
            <a:picLocks noGrp="1" noChangeAspect="1"/>
          </p:cNvPicPr>
          <p:nvPr>
            <p:ph idx="1"/>
          </p:nvPr>
        </p:nvPicPr>
        <p:blipFill>
          <a:blip r:embed="rId2"/>
          <a:stretch>
            <a:fillRect/>
          </a:stretch>
        </p:blipFill>
        <p:spPr>
          <a:xfrm>
            <a:off x="2196125" y="1825625"/>
            <a:ext cx="7799749" cy="4351338"/>
          </a:xfrm>
        </p:spPr>
      </p:pic>
    </p:spTree>
    <p:extLst>
      <p:ext uri="{BB962C8B-B14F-4D97-AF65-F5344CB8AC3E}">
        <p14:creationId xmlns:p14="http://schemas.microsoft.com/office/powerpoint/2010/main" val="7072023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4A6F6-5D55-CFA1-A1FF-D9AE91C3B635}"/>
              </a:ext>
            </a:extLst>
          </p:cNvPr>
          <p:cNvSpPr>
            <a:spLocks noGrp="1"/>
          </p:cNvSpPr>
          <p:nvPr>
            <p:ph type="title"/>
          </p:nvPr>
        </p:nvSpPr>
        <p:spPr/>
        <p:txBody>
          <a:bodyPr/>
          <a:lstStyle/>
          <a:p>
            <a:endParaRPr lang="en-NG"/>
          </a:p>
        </p:txBody>
      </p:sp>
      <p:sp>
        <p:nvSpPr>
          <p:cNvPr id="3" name="Content Placeholder 2">
            <a:extLst>
              <a:ext uri="{FF2B5EF4-FFF2-40B4-BE49-F238E27FC236}">
                <a16:creationId xmlns:a16="http://schemas.microsoft.com/office/drawing/2014/main" id="{F1172104-AE11-A3FD-C0A8-17F00F26F450}"/>
              </a:ext>
            </a:extLst>
          </p:cNvPr>
          <p:cNvSpPr>
            <a:spLocks noGrp="1"/>
          </p:cNvSpPr>
          <p:nvPr>
            <p:ph idx="1"/>
          </p:nvPr>
        </p:nvSpPr>
        <p:spPr/>
        <p:txBody>
          <a:bodyPr>
            <a:normAutofit lnSpcReduction="10000"/>
          </a:bodyPr>
          <a:lstStyle/>
          <a:p>
            <a:pPr algn="l">
              <a:buFont typeface="Arial" panose="020B0604020202020204" pitchFamily="34" charset="0"/>
              <a:buChar char="•"/>
            </a:pPr>
            <a:r>
              <a:rPr lang="en-US" b="0" i="0" dirty="0">
                <a:solidFill>
                  <a:srgbClr val="3A3A3A"/>
                </a:solidFill>
                <a:effectLst/>
                <a:latin typeface="Helvetica" pitchFamily="2" charset="0"/>
              </a:rPr>
              <a:t>The ESP32 web server displays a web page with a button to toggle the state of GPIO 2;</a:t>
            </a:r>
          </a:p>
          <a:p>
            <a:pPr algn="l">
              <a:buFont typeface="Arial" panose="020B0604020202020204" pitchFamily="34" charset="0"/>
              <a:buChar char="•"/>
            </a:pPr>
            <a:r>
              <a:rPr lang="en-US" b="0" i="0" dirty="0">
                <a:solidFill>
                  <a:srgbClr val="3A3A3A"/>
                </a:solidFill>
                <a:effectLst/>
                <a:latin typeface="Helvetica" pitchFamily="2" charset="0"/>
              </a:rPr>
              <a:t>For simplicity, we’re controlling GPIO 2 – the on-board LED. You can use this example to control any other GPIO;</a:t>
            </a:r>
          </a:p>
          <a:p>
            <a:pPr algn="l">
              <a:buFont typeface="Arial" panose="020B0604020202020204" pitchFamily="34" charset="0"/>
              <a:buChar char="•"/>
            </a:pPr>
            <a:r>
              <a:rPr lang="en-US" b="0" i="0" dirty="0">
                <a:solidFill>
                  <a:srgbClr val="3A3A3A"/>
                </a:solidFill>
                <a:effectLst/>
                <a:latin typeface="Helvetica" pitchFamily="2" charset="0"/>
              </a:rPr>
              <a:t>The interface shows the current GPIO state. Whenever a change occurs on the GPIO state, the interface is updated instantaneously;</a:t>
            </a:r>
          </a:p>
          <a:p>
            <a:pPr algn="l">
              <a:buFont typeface="Arial" panose="020B0604020202020204" pitchFamily="34" charset="0"/>
              <a:buChar char="•"/>
            </a:pPr>
            <a:r>
              <a:rPr lang="en-US" b="0" i="0" dirty="0">
                <a:solidFill>
                  <a:srgbClr val="3A3A3A"/>
                </a:solidFill>
                <a:effectLst/>
                <a:latin typeface="Helvetica" pitchFamily="2" charset="0"/>
              </a:rPr>
              <a:t>The GPIO state is updated automatically in all clients. This means that if you have several web browser tabs opened on the same device or on different devices, they are all updated at the same time.</a:t>
            </a:r>
          </a:p>
          <a:p>
            <a:endParaRPr lang="en-NG" dirty="0"/>
          </a:p>
        </p:txBody>
      </p:sp>
    </p:spTree>
    <p:extLst>
      <p:ext uri="{BB962C8B-B14F-4D97-AF65-F5344CB8AC3E}">
        <p14:creationId xmlns:p14="http://schemas.microsoft.com/office/powerpoint/2010/main" val="26295959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A0D5C-4401-FD64-2E1C-5FEAA0DD4CA7}"/>
              </a:ext>
            </a:extLst>
          </p:cNvPr>
          <p:cNvSpPr>
            <a:spLocks noGrp="1"/>
          </p:cNvSpPr>
          <p:nvPr>
            <p:ph type="title"/>
          </p:nvPr>
        </p:nvSpPr>
        <p:spPr/>
        <p:txBody>
          <a:bodyPr/>
          <a:lstStyle/>
          <a:p>
            <a:endParaRPr lang="en-NG"/>
          </a:p>
        </p:txBody>
      </p:sp>
      <p:pic>
        <p:nvPicPr>
          <p:cNvPr id="5" name="Content Placeholder 4">
            <a:extLst>
              <a:ext uri="{FF2B5EF4-FFF2-40B4-BE49-F238E27FC236}">
                <a16:creationId xmlns:a16="http://schemas.microsoft.com/office/drawing/2014/main" id="{35CE5DCA-8F6C-F2AE-3BA7-8D208EC76F71}"/>
              </a:ext>
            </a:extLst>
          </p:cNvPr>
          <p:cNvPicPr>
            <a:picLocks noGrp="1" noChangeAspect="1"/>
          </p:cNvPicPr>
          <p:nvPr>
            <p:ph idx="1"/>
          </p:nvPr>
        </p:nvPicPr>
        <p:blipFill>
          <a:blip r:embed="rId2"/>
          <a:stretch>
            <a:fillRect/>
          </a:stretch>
        </p:blipFill>
        <p:spPr>
          <a:xfrm>
            <a:off x="3711026" y="1825625"/>
            <a:ext cx="4769947" cy="4351338"/>
          </a:xfrm>
        </p:spPr>
      </p:pic>
    </p:spTree>
    <p:extLst>
      <p:ext uri="{BB962C8B-B14F-4D97-AF65-F5344CB8AC3E}">
        <p14:creationId xmlns:p14="http://schemas.microsoft.com/office/powerpoint/2010/main" val="40004862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7E74E-FEC8-B189-AB64-843B6A940D9E}"/>
              </a:ext>
            </a:extLst>
          </p:cNvPr>
          <p:cNvSpPr>
            <a:spLocks noGrp="1"/>
          </p:cNvSpPr>
          <p:nvPr>
            <p:ph type="title"/>
          </p:nvPr>
        </p:nvSpPr>
        <p:spPr/>
        <p:txBody>
          <a:bodyPr>
            <a:normAutofit/>
          </a:bodyPr>
          <a:lstStyle/>
          <a:p>
            <a:r>
              <a:rPr lang="en-US" dirty="0">
                <a:solidFill>
                  <a:srgbClr val="3A3A3A"/>
                </a:solidFill>
                <a:latin typeface="Helvetica" pitchFamily="2" charset="0"/>
              </a:rPr>
              <a:t>W</a:t>
            </a:r>
            <a:r>
              <a:rPr lang="en-US" b="0" i="0" dirty="0">
                <a:solidFill>
                  <a:srgbClr val="3A3A3A"/>
                </a:solidFill>
                <a:effectLst/>
                <a:latin typeface="Helvetica" pitchFamily="2" charset="0"/>
              </a:rPr>
              <a:t>hat happens when you click on the “Toggle” button:</a:t>
            </a:r>
            <a:endParaRPr lang="en-NG" dirty="0"/>
          </a:p>
        </p:txBody>
      </p:sp>
      <p:sp>
        <p:nvSpPr>
          <p:cNvPr id="3" name="Content Placeholder 2">
            <a:extLst>
              <a:ext uri="{FF2B5EF4-FFF2-40B4-BE49-F238E27FC236}">
                <a16:creationId xmlns:a16="http://schemas.microsoft.com/office/drawing/2014/main" id="{DE6D78FC-9F21-2516-1339-AE09DCD422A6}"/>
              </a:ext>
            </a:extLst>
          </p:cNvPr>
          <p:cNvSpPr>
            <a:spLocks noGrp="1"/>
          </p:cNvSpPr>
          <p:nvPr>
            <p:ph idx="1"/>
          </p:nvPr>
        </p:nvSpPr>
        <p:spPr/>
        <p:txBody>
          <a:bodyPr>
            <a:normAutofit/>
          </a:bodyPr>
          <a:lstStyle/>
          <a:p>
            <a:pPr lvl="1">
              <a:buFont typeface="+mj-lt"/>
              <a:buAutoNum type="arabicPeriod"/>
            </a:pPr>
            <a:r>
              <a:rPr lang="en-US" b="0" i="0" dirty="0">
                <a:solidFill>
                  <a:srgbClr val="3A3A3A"/>
                </a:solidFill>
                <a:effectLst/>
                <a:latin typeface="Helvetica" pitchFamily="2" charset="0"/>
              </a:rPr>
              <a:t>Click on the “Toggle” button;</a:t>
            </a:r>
          </a:p>
          <a:p>
            <a:pPr lvl="1">
              <a:buFont typeface="+mj-lt"/>
              <a:buAutoNum type="arabicPeriod"/>
            </a:pPr>
            <a:r>
              <a:rPr lang="en-US" b="0" i="0" dirty="0">
                <a:solidFill>
                  <a:srgbClr val="3A3A3A"/>
                </a:solidFill>
                <a:effectLst/>
                <a:latin typeface="Helvetica" pitchFamily="2" charset="0"/>
              </a:rPr>
              <a:t>The client (your browser) sends data via WebSocket protocol with the “toggle” message;</a:t>
            </a:r>
          </a:p>
          <a:p>
            <a:pPr lvl="1">
              <a:buFont typeface="+mj-lt"/>
              <a:buAutoNum type="arabicPeriod"/>
            </a:pPr>
            <a:r>
              <a:rPr lang="en-US" b="0" i="0" dirty="0">
                <a:solidFill>
                  <a:srgbClr val="3A3A3A"/>
                </a:solidFill>
                <a:effectLst/>
                <a:latin typeface="Helvetica" pitchFamily="2" charset="0"/>
              </a:rPr>
              <a:t>The ESP32 (server) receives this message, so it knows it should toggle the LED state. If the LED was previously off, turn it on;</a:t>
            </a:r>
          </a:p>
          <a:p>
            <a:pPr lvl="1">
              <a:buFont typeface="+mj-lt"/>
              <a:buAutoNum type="arabicPeriod"/>
            </a:pPr>
            <a:r>
              <a:rPr lang="en-US" b="0" i="0" dirty="0">
                <a:solidFill>
                  <a:srgbClr val="3A3A3A"/>
                </a:solidFill>
                <a:effectLst/>
                <a:latin typeface="Helvetica" pitchFamily="2" charset="0"/>
              </a:rPr>
              <a:t>Then, it sends data with the new LED state to all clients also through WebSocket protocol;</a:t>
            </a:r>
          </a:p>
          <a:p>
            <a:pPr lvl="1">
              <a:buFont typeface="+mj-lt"/>
              <a:buAutoNum type="arabicPeriod"/>
            </a:pPr>
            <a:r>
              <a:rPr lang="en-US" b="0" i="0" dirty="0">
                <a:solidFill>
                  <a:srgbClr val="3A3A3A"/>
                </a:solidFill>
                <a:effectLst/>
                <a:latin typeface="Helvetica" pitchFamily="2" charset="0"/>
              </a:rPr>
              <a:t>The clients receive the message and update the led state on the web page accordingly. This allows us to update all clients almost instantaneously when a change happens.</a:t>
            </a:r>
          </a:p>
          <a:p>
            <a:endParaRPr lang="en-NG" dirty="0"/>
          </a:p>
        </p:txBody>
      </p:sp>
    </p:spTree>
    <p:extLst>
      <p:ext uri="{BB962C8B-B14F-4D97-AF65-F5344CB8AC3E}">
        <p14:creationId xmlns:p14="http://schemas.microsoft.com/office/powerpoint/2010/main" val="39232940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BDEA5B-A0B8-0697-AE29-36D89C1FA76F}"/>
              </a:ext>
            </a:extLst>
          </p:cNvPr>
          <p:cNvSpPr>
            <a:spLocks noGrp="1"/>
          </p:cNvSpPr>
          <p:nvPr>
            <p:ph type="title"/>
          </p:nvPr>
        </p:nvSpPr>
        <p:spPr/>
        <p:txBody>
          <a:bodyPr/>
          <a:lstStyle/>
          <a:p>
            <a:r>
              <a:rPr lang="en-NG" dirty="0"/>
              <a:t>We Will be needing 2 Libraries</a:t>
            </a:r>
          </a:p>
        </p:txBody>
      </p:sp>
      <p:sp>
        <p:nvSpPr>
          <p:cNvPr id="3" name="Content Placeholder 2">
            <a:extLst>
              <a:ext uri="{FF2B5EF4-FFF2-40B4-BE49-F238E27FC236}">
                <a16:creationId xmlns:a16="http://schemas.microsoft.com/office/drawing/2014/main" id="{5547747E-08A3-47F1-7E9F-BEBFA31A9D33}"/>
              </a:ext>
            </a:extLst>
          </p:cNvPr>
          <p:cNvSpPr>
            <a:spLocks noGrp="1"/>
          </p:cNvSpPr>
          <p:nvPr>
            <p:ph idx="1"/>
          </p:nvPr>
        </p:nvSpPr>
        <p:spPr/>
        <p:txBody>
          <a:bodyPr/>
          <a:lstStyle/>
          <a:p>
            <a:r>
              <a:rPr lang="en-US" dirty="0" err="1"/>
              <a:t>ESPAsyncWebServer</a:t>
            </a:r>
            <a:endParaRPr lang="en-US" dirty="0"/>
          </a:p>
          <a:p>
            <a:r>
              <a:rPr lang="en-US" dirty="0" err="1"/>
              <a:t>AsyncTCP</a:t>
            </a:r>
            <a:br>
              <a:rPr lang="en-US" dirty="0"/>
            </a:br>
            <a:endParaRPr lang="en-NG" dirty="0"/>
          </a:p>
        </p:txBody>
      </p:sp>
    </p:spTree>
    <p:extLst>
      <p:ext uri="{BB962C8B-B14F-4D97-AF65-F5344CB8AC3E}">
        <p14:creationId xmlns:p14="http://schemas.microsoft.com/office/powerpoint/2010/main" val="8737374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5909AC-D353-0000-814A-F8215BD8846B}"/>
              </a:ext>
            </a:extLst>
          </p:cNvPr>
          <p:cNvSpPr>
            <a:spLocks noGrp="1"/>
          </p:cNvSpPr>
          <p:nvPr>
            <p:ph type="title"/>
          </p:nvPr>
        </p:nvSpPr>
        <p:spPr/>
        <p:txBody>
          <a:bodyPr/>
          <a:lstStyle/>
          <a:p>
            <a:r>
              <a:rPr lang="en-NG" dirty="0"/>
              <a:t>Steps</a:t>
            </a:r>
          </a:p>
        </p:txBody>
      </p:sp>
      <p:sp>
        <p:nvSpPr>
          <p:cNvPr id="3" name="Content Placeholder 2">
            <a:extLst>
              <a:ext uri="{FF2B5EF4-FFF2-40B4-BE49-F238E27FC236}">
                <a16:creationId xmlns:a16="http://schemas.microsoft.com/office/drawing/2014/main" id="{0682F697-680C-0BFB-0E45-7E58CDBADA13}"/>
              </a:ext>
            </a:extLst>
          </p:cNvPr>
          <p:cNvSpPr>
            <a:spLocks noGrp="1"/>
          </p:cNvSpPr>
          <p:nvPr>
            <p:ph idx="1"/>
          </p:nvPr>
        </p:nvSpPr>
        <p:spPr/>
        <p:txBody>
          <a:bodyPr/>
          <a:lstStyle/>
          <a:p>
            <a:r>
              <a:rPr lang="en-NG" dirty="0"/>
              <a:t>Import necessary libraries</a:t>
            </a:r>
          </a:p>
          <a:p>
            <a:endParaRPr lang="en-NG" dirty="0"/>
          </a:p>
          <a:p>
            <a:endParaRPr lang="en-NG" dirty="0"/>
          </a:p>
          <a:p>
            <a:endParaRPr lang="en-NG" dirty="0"/>
          </a:p>
          <a:p>
            <a:r>
              <a:rPr lang="en-NG" dirty="0"/>
              <a:t>Set up necessary wifi connections</a:t>
            </a:r>
          </a:p>
          <a:p>
            <a:endParaRPr lang="en-NG" dirty="0"/>
          </a:p>
          <a:p>
            <a:endParaRPr lang="en-NG" dirty="0"/>
          </a:p>
          <a:p>
            <a:endParaRPr lang="en-NG" dirty="0"/>
          </a:p>
          <a:p>
            <a:pPr marL="0" indent="0">
              <a:buNone/>
            </a:pPr>
            <a:endParaRPr lang="en-NG" dirty="0"/>
          </a:p>
          <a:p>
            <a:endParaRPr lang="en-NG" dirty="0"/>
          </a:p>
        </p:txBody>
      </p:sp>
      <p:pic>
        <p:nvPicPr>
          <p:cNvPr id="5" name="Picture 4">
            <a:extLst>
              <a:ext uri="{FF2B5EF4-FFF2-40B4-BE49-F238E27FC236}">
                <a16:creationId xmlns:a16="http://schemas.microsoft.com/office/drawing/2014/main" id="{1ADBCE90-E6C8-D0AB-472A-B4B6A6E42D9E}"/>
              </a:ext>
            </a:extLst>
          </p:cNvPr>
          <p:cNvPicPr>
            <a:picLocks noChangeAspect="1"/>
          </p:cNvPicPr>
          <p:nvPr/>
        </p:nvPicPr>
        <p:blipFill>
          <a:blip r:embed="rId2"/>
          <a:stretch>
            <a:fillRect/>
          </a:stretch>
        </p:blipFill>
        <p:spPr>
          <a:xfrm>
            <a:off x="3714750" y="2488293"/>
            <a:ext cx="4762500" cy="1206500"/>
          </a:xfrm>
          <a:prstGeom prst="rect">
            <a:avLst/>
          </a:prstGeom>
        </p:spPr>
      </p:pic>
      <p:pic>
        <p:nvPicPr>
          <p:cNvPr id="7" name="Picture 6">
            <a:extLst>
              <a:ext uri="{FF2B5EF4-FFF2-40B4-BE49-F238E27FC236}">
                <a16:creationId xmlns:a16="http://schemas.microsoft.com/office/drawing/2014/main" id="{A0E83397-E614-C803-A208-8B002936B9EC}"/>
              </a:ext>
            </a:extLst>
          </p:cNvPr>
          <p:cNvPicPr>
            <a:picLocks noChangeAspect="1"/>
          </p:cNvPicPr>
          <p:nvPr/>
        </p:nvPicPr>
        <p:blipFill>
          <a:blip r:embed="rId3"/>
          <a:stretch>
            <a:fillRect/>
          </a:stretch>
        </p:blipFill>
        <p:spPr>
          <a:xfrm>
            <a:off x="2851150" y="4348163"/>
            <a:ext cx="6489700" cy="1828800"/>
          </a:xfrm>
          <a:prstGeom prst="rect">
            <a:avLst/>
          </a:prstGeom>
        </p:spPr>
      </p:pic>
    </p:spTree>
    <p:extLst>
      <p:ext uri="{BB962C8B-B14F-4D97-AF65-F5344CB8AC3E}">
        <p14:creationId xmlns:p14="http://schemas.microsoft.com/office/powerpoint/2010/main" val="19902126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77236-E53D-20C8-9D61-938DB6DF48DE}"/>
              </a:ext>
            </a:extLst>
          </p:cNvPr>
          <p:cNvSpPr>
            <a:spLocks noGrp="1"/>
          </p:cNvSpPr>
          <p:nvPr>
            <p:ph type="title"/>
          </p:nvPr>
        </p:nvSpPr>
        <p:spPr/>
        <p:txBody>
          <a:bodyPr/>
          <a:lstStyle/>
          <a:p>
            <a:endParaRPr lang="en-NG"/>
          </a:p>
        </p:txBody>
      </p:sp>
      <p:sp>
        <p:nvSpPr>
          <p:cNvPr id="3" name="Content Placeholder 2">
            <a:extLst>
              <a:ext uri="{FF2B5EF4-FFF2-40B4-BE49-F238E27FC236}">
                <a16:creationId xmlns:a16="http://schemas.microsoft.com/office/drawing/2014/main" id="{7577541E-8CD7-3A8F-2710-CECB23A20656}"/>
              </a:ext>
            </a:extLst>
          </p:cNvPr>
          <p:cNvSpPr>
            <a:spLocks noGrp="1"/>
          </p:cNvSpPr>
          <p:nvPr>
            <p:ph idx="1"/>
          </p:nvPr>
        </p:nvSpPr>
        <p:spPr/>
        <p:txBody>
          <a:bodyPr/>
          <a:lstStyle/>
          <a:p>
            <a:r>
              <a:rPr lang="en-NG" dirty="0"/>
              <a:t>Create object for the server and the websocket</a:t>
            </a:r>
          </a:p>
          <a:p>
            <a:endParaRPr lang="en-NG" dirty="0"/>
          </a:p>
          <a:p>
            <a:endParaRPr lang="en-NG" dirty="0"/>
          </a:p>
          <a:p>
            <a:endParaRPr lang="en-NG" dirty="0"/>
          </a:p>
          <a:p>
            <a:r>
              <a:rPr lang="en-NG" dirty="0"/>
              <a:t>Put your HTML/CSS/Javascript code in Program memory (the code is very long.</a:t>
            </a:r>
          </a:p>
          <a:p>
            <a:endParaRPr lang="en-NG" dirty="0"/>
          </a:p>
        </p:txBody>
      </p:sp>
      <p:pic>
        <p:nvPicPr>
          <p:cNvPr id="5" name="Picture 4">
            <a:extLst>
              <a:ext uri="{FF2B5EF4-FFF2-40B4-BE49-F238E27FC236}">
                <a16:creationId xmlns:a16="http://schemas.microsoft.com/office/drawing/2014/main" id="{6836DB1D-98AF-343D-F783-4145E5891067}"/>
              </a:ext>
            </a:extLst>
          </p:cNvPr>
          <p:cNvPicPr>
            <a:picLocks noChangeAspect="1"/>
          </p:cNvPicPr>
          <p:nvPr/>
        </p:nvPicPr>
        <p:blipFill>
          <a:blip r:embed="rId2"/>
          <a:stretch>
            <a:fillRect/>
          </a:stretch>
        </p:blipFill>
        <p:spPr>
          <a:xfrm>
            <a:off x="4083050" y="2497364"/>
            <a:ext cx="4025900" cy="774700"/>
          </a:xfrm>
          <a:prstGeom prst="rect">
            <a:avLst/>
          </a:prstGeom>
        </p:spPr>
      </p:pic>
      <p:pic>
        <p:nvPicPr>
          <p:cNvPr id="7" name="Picture 6">
            <a:extLst>
              <a:ext uri="{FF2B5EF4-FFF2-40B4-BE49-F238E27FC236}">
                <a16:creationId xmlns:a16="http://schemas.microsoft.com/office/drawing/2014/main" id="{60ACB951-55D9-A13F-9297-53604D299925}"/>
              </a:ext>
            </a:extLst>
          </p:cNvPr>
          <p:cNvPicPr>
            <a:picLocks noChangeAspect="1"/>
          </p:cNvPicPr>
          <p:nvPr/>
        </p:nvPicPr>
        <p:blipFill>
          <a:blip r:embed="rId3"/>
          <a:stretch>
            <a:fillRect/>
          </a:stretch>
        </p:blipFill>
        <p:spPr>
          <a:xfrm>
            <a:off x="2535465" y="4654663"/>
            <a:ext cx="6946900" cy="444500"/>
          </a:xfrm>
          <a:prstGeom prst="rect">
            <a:avLst/>
          </a:prstGeom>
        </p:spPr>
      </p:pic>
      <p:pic>
        <p:nvPicPr>
          <p:cNvPr id="9" name="Picture 8">
            <a:extLst>
              <a:ext uri="{FF2B5EF4-FFF2-40B4-BE49-F238E27FC236}">
                <a16:creationId xmlns:a16="http://schemas.microsoft.com/office/drawing/2014/main" id="{D671390C-4AF1-E103-56CC-F4578DBFDE60}"/>
              </a:ext>
            </a:extLst>
          </p:cNvPr>
          <p:cNvPicPr>
            <a:picLocks noChangeAspect="1"/>
          </p:cNvPicPr>
          <p:nvPr/>
        </p:nvPicPr>
        <p:blipFill>
          <a:blip r:embed="rId4"/>
          <a:stretch>
            <a:fillRect/>
          </a:stretch>
        </p:blipFill>
        <p:spPr>
          <a:xfrm>
            <a:off x="4984750" y="5348684"/>
            <a:ext cx="2222500" cy="469900"/>
          </a:xfrm>
          <a:prstGeom prst="rect">
            <a:avLst/>
          </a:prstGeom>
        </p:spPr>
      </p:pic>
    </p:spTree>
    <p:extLst>
      <p:ext uri="{BB962C8B-B14F-4D97-AF65-F5344CB8AC3E}">
        <p14:creationId xmlns:p14="http://schemas.microsoft.com/office/powerpoint/2010/main" val="26983393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FDFFF6-A57E-F4E2-531D-298D2920A4DB}"/>
              </a:ext>
            </a:extLst>
          </p:cNvPr>
          <p:cNvSpPr>
            <a:spLocks noGrp="1"/>
          </p:cNvSpPr>
          <p:nvPr>
            <p:ph type="title"/>
          </p:nvPr>
        </p:nvSpPr>
        <p:spPr/>
        <p:txBody>
          <a:bodyPr/>
          <a:lstStyle/>
          <a:p>
            <a:r>
              <a:rPr lang="en-NG" dirty="0"/>
              <a:t>Steps to Connecting to a WiFi</a:t>
            </a:r>
          </a:p>
        </p:txBody>
      </p:sp>
      <p:sp>
        <p:nvSpPr>
          <p:cNvPr id="3" name="Content Placeholder 2">
            <a:extLst>
              <a:ext uri="{FF2B5EF4-FFF2-40B4-BE49-F238E27FC236}">
                <a16:creationId xmlns:a16="http://schemas.microsoft.com/office/drawing/2014/main" id="{150D96E5-9B93-CDD9-1257-843364B6F9EA}"/>
              </a:ext>
            </a:extLst>
          </p:cNvPr>
          <p:cNvSpPr>
            <a:spLocks noGrp="1"/>
          </p:cNvSpPr>
          <p:nvPr>
            <p:ph idx="1"/>
          </p:nvPr>
        </p:nvSpPr>
        <p:spPr/>
        <p:txBody>
          <a:bodyPr/>
          <a:lstStyle/>
          <a:p>
            <a:r>
              <a:rPr lang="en-NG" dirty="0"/>
              <a:t>Import the necessary library</a:t>
            </a:r>
          </a:p>
          <a:p>
            <a:endParaRPr lang="en-NG" dirty="0"/>
          </a:p>
          <a:p>
            <a:r>
              <a:rPr lang="en-US" dirty="0"/>
              <a:t>T</a:t>
            </a:r>
            <a:r>
              <a:rPr lang="en-NG" dirty="0"/>
              <a:t>ype out your SSID and Password</a:t>
            </a:r>
          </a:p>
          <a:p>
            <a:endParaRPr lang="en-NG" dirty="0"/>
          </a:p>
          <a:p>
            <a:endParaRPr lang="en-NG" dirty="0"/>
          </a:p>
          <a:p>
            <a:r>
              <a:rPr lang="en-NG" dirty="0"/>
              <a:t>Begin connection using function begin </a:t>
            </a:r>
          </a:p>
          <a:p>
            <a:endParaRPr lang="en-NG" dirty="0"/>
          </a:p>
        </p:txBody>
      </p:sp>
      <p:pic>
        <p:nvPicPr>
          <p:cNvPr id="5" name="Picture 4">
            <a:extLst>
              <a:ext uri="{FF2B5EF4-FFF2-40B4-BE49-F238E27FC236}">
                <a16:creationId xmlns:a16="http://schemas.microsoft.com/office/drawing/2014/main" id="{C8F0E95C-862F-83A7-3C64-A84B0ADE138D}"/>
              </a:ext>
            </a:extLst>
          </p:cNvPr>
          <p:cNvPicPr>
            <a:picLocks noChangeAspect="1"/>
          </p:cNvPicPr>
          <p:nvPr/>
        </p:nvPicPr>
        <p:blipFill>
          <a:blip r:embed="rId2"/>
          <a:stretch>
            <a:fillRect/>
          </a:stretch>
        </p:blipFill>
        <p:spPr>
          <a:xfrm>
            <a:off x="4737100" y="2334589"/>
            <a:ext cx="2717800" cy="482600"/>
          </a:xfrm>
          <a:prstGeom prst="rect">
            <a:avLst/>
          </a:prstGeom>
        </p:spPr>
      </p:pic>
      <p:pic>
        <p:nvPicPr>
          <p:cNvPr id="7" name="Picture 6">
            <a:extLst>
              <a:ext uri="{FF2B5EF4-FFF2-40B4-BE49-F238E27FC236}">
                <a16:creationId xmlns:a16="http://schemas.microsoft.com/office/drawing/2014/main" id="{87AFAF59-241E-BAA7-83A9-2C2F3000797D}"/>
              </a:ext>
            </a:extLst>
          </p:cNvPr>
          <p:cNvPicPr>
            <a:picLocks noChangeAspect="1"/>
          </p:cNvPicPr>
          <p:nvPr/>
        </p:nvPicPr>
        <p:blipFill>
          <a:blip r:embed="rId3"/>
          <a:stretch>
            <a:fillRect/>
          </a:stretch>
        </p:blipFill>
        <p:spPr>
          <a:xfrm>
            <a:off x="2273300" y="3326152"/>
            <a:ext cx="7645400" cy="825500"/>
          </a:xfrm>
          <a:prstGeom prst="rect">
            <a:avLst/>
          </a:prstGeom>
        </p:spPr>
      </p:pic>
      <p:pic>
        <p:nvPicPr>
          <p:cNvPr id="9" name="Picture 8">
            <a:extLst>
              <a:ext uri="{FF2B5EF4-FFF2-40B4-BE49-F238E27FC236}">
                <a16:creationId xmlns:a16="http://schemas.microsoft.com/office/drawing/2014/main" id="{5E818DD6-3247-70DA-E64A-4CD64D88D47D}"/>
              </a:ext>
            </a:extLst>
          </p:cNvPr>
          <p:cNvPicPr>
            <a:picLocks noChangeAspect="1"/>
          </p:cNvPicPr>
          <p:nvPr/>
        </p:nvPicPr>
        <p:blipFill>
          <a:blip r:embed="rId4"/>
          <a:stretch>
            <a:fillRect/>
          </a:stretch>
        </p:blipFill>
        <p:spPr>
          <a:xfrm>
            <a:off x="4102100" y="4954757"/>
            <a:ext cx="3987800" cy="419100"/>
          </a:xfrm>
          <a:prstGeom prst="rect">
            <a:avLst/>
          </a:prstGeom>
        </p:spPr>
      </p:pic>
    </p:spTree>
    <p:extLst>
      <p:ext uri="{BB962C8B-B14F-4D97-AF65-F5344CB8AC3E}">
        <p14:creationId xmlns:p14="http://schemas.microsoft.com/office/powerpoint/2010/main" val="6337215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271021-E328-65F3-05A1-388D69E340AA}"/>
              </a:ext>
            </a:extLst>
          </p:cNvPr>
          <p:cNvSpPr>
            <a:spLocks noGrp="1"/>
          </p:cNvSpPr>
          <p:nvPr>
            <p:ph type="title"/>
          </p:nvPr>
        </p:nvSpPr>
        <p:spPr/>
        <p:txBody>
          <a:bodyPr/>
          <a:lstStyle/>
          <a:p>
            <a:endParaRPr lang="en-NG"/>
          </a:p>
        </p:txBody>
      </p:sp>
      <p:sp>
        <p:nvSpPr>
          <p:cNvPr id="3" name="Content Placeholder 2">
            <a:extLst>
              <a:ext uri="{FF2B5EF4-FFF2-40B4-BE49-F238E27FC236}">
                <a16:creationId xmlns:a16="http://schemas.microsoft.com/office/drawing/2014/main" id="{D98862A6-4CF8-6621-E377-4C12EEF82D25}"/>
              </a:ext>
            </a:extLst>
          </p:cNvPr>
          <p:cNvSpPr>
            <a:spLocks noGrp="1"/>
          </p:cNvSpPr>
          <p:nvPr>
            <p:ph idx="1"/>
          </p:nvPr>
        </p:nvSpPr>
        <p:spPr/>
        <p:txBody>
          <a:bodyPr/>
          <a:lstStyle/>
          <a:p>
            <a:r>
              <a:rPr lang="en-NG" dirty="0"/>
              <a:t>Initialize websocket</a:t>
            </a:r>
          </a:p>
          <a:p>
            <a:endParaRPr lang="en-NG" dirty="0"/>
          </a:p>
          <a:p>
            <a:r>
              <a:rPr lang="en-NG" dirty="0"/>
              <a:t>Set the route for the webpage</a:t>
            </a:r>
          </a:p>
          <a:p>
            <a:endParaRPr lang="en-NG" dirty="0"/>
          </a:p>
          <a:p>
            <a:endParaRPr lang="en-NG" dirty="0"/>
          </a:p>
          <a:p>
            <a:endParaRPr lang="en-NG" dirty="0"/>
          </a:p>
          <a:p>
            <a:r>
              <a:rPr lang="en-NG" dirty="0"/>
              <a:t>Start the server.</a:t>
            </a:r>
          </a:p>
        </p:txBody>
      </p:sp>
      <p:pic>
        <p:nvPicPr>
          <p:cNvPr id="5" name="Picture 4">
            <a:extLst>
              <a:ext uri="{FF2B5EF4-FFF2-40B4-BE49-F238E27FC236}">
                <a16:creationId xmlns:a16="http://schemas.microsoft.com/office/drawing/2014/main" id="{AEDD3C0A-8163-560C-A0D8-76B5C9864B00}"/>
              </a:ext>
            </a:extLst>
          </p:cNvPr>
          <p:cNvPicPr>
            <a:picLocks noChangeAspect="1"/>
          </p:cNvPicPr>
          <p:nvPr/>
        </p:nvPicPr>
        <p:blipFill>
          <a:blip r:embed="rId2"/>
          <a:stretch>
            <a:fillRect/>
          </a:stretch>
        </p:blipFill>
        <p:spPr>
          <a:xfrm>
            <a:off x="4699000" y="2295072"/>
            <a:ext cx="2794000" cy="482600"/>
          </a:xfrm>
          <a:prstGeom prst="rect">
            <a:avLst/>
          </a:prstGeom>
        </p:spPr>
      </p:pic>
      <p:pic>
        <p:nvPicPr>
          <p:cNvPr id="7" name="Picture 6">
            <a:extLst>
              <a:ext uri="{FF2B5EF4-FFF2-40B4-BE49-F238E27FC236}">
                <a16:creationId xmlns:a16="http://schemas.microsoft.com/office/drawing/2014/main" id="{606DBB7A-3ED7-3021-9F1F-E4C1A05C7527}"/>
              </a:ext>
            </a:extLst>
          </p:cNvPr>
          <p:cNvPicPr>
            <a:picLocks noChangeAspect="1"/>
          </p:cNvPicPr>
          <p:nvPr/>
        </p:nvPicPr>
        <p:blipFill>
          <a:blip r:embed="rId3"/>
          <a:stretch>
            <a:fillRect/>
          </a:stretch>
        </p:blipFill>
        <p:spPr>
          <a:xfrm>
            <a:off x="1566635" y="3390269"/>
            <a:ext cx="7772400" cy="1087048"/>
          </a:xfrm>
          <a:prstGeom prst="rect">
            <a:avLst/>
          </a:prstGeom>
        </p:spPr>
      </p:pic>
      <p:pic>
        <p:nvPicPr>
          <p:cNvPr id="9" name="Picture 8">
            <a:extLst>
              <a:ext uri="{FF2B5EF4-FFF2-40B4-BE49-F238E27FC236}">
                <a16:creationId xmlns:a16="http://schemas.microsoft.com/office/drawing/2014/main" id="{3A296BF7-47D6-7416-96EF-2FA92079903D}"/>
              </a:ext>
            </a:extLst>
          </p:cNvPr>
          <p:cNvPicPr>
            <a:picLocks noChangeAspect="1"/>
          </p:cNvPicPr>
          <p:nvPr/>
        </p:nvPicPr>
        <p:blipFill>
          <a:blip r:embed="rId4"/>
          <a:stretch>
            <a:fillRect/>
          </a:stretch>
        </p:blipFill>
        <p:spPr>
          <a:xfrm>
            <a:off x="4826000" y="5458279"/>
            <a:ext cx="2540000" cy="469900"/>
          </a:xfrm>
          <a:prstGeom prst="rect">
            <a:avLst/>
          </a:prstGeom>
        </p:spPr>
      </p:pic>
    </p:spTree>
    <p:extLst>
      <p:ext uri="{BB962C8B-B14F-4D97-AF65-F5344CB8AC3E}">
        <p14:creationId xmlns:p14="http://schemas.microsoft.com/office/powerpoint/2010/main" val="21917403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8B811E-4CCC-346F-8C57-6D215CC3AFC0}"/>
              </a:ext>
            </a:extLst>
          </p:cNvPr>
          <p:cNvSpPr>
            <a:spLocks noGrp="1"/>
          </p:cNvSpPr>
          <p:nvPr>
            <p:ph type="title"/>
          </p:nvPr>
        </p:nvSpPr>
        <p:spPr/>
        <p:txBody>
          <a:bodyPr/>
          <a:lstStyle/>
          <a:p>
            <a:r>
              <a:rPr lang="en-US" b="1" i="0" dirty="0">
                <a:solidFill>
                  <a:srgbClr val="3A3A3A"/>
                </a:solidFill>
                <a:effectLst/>
                <a:latin typeface="Helvetica" pitchFamily="2" charset="0"/>
              </a:rPr>
              <a:t>Handle WebSocket Messages</a:t>
            </a:r>
            <a:endParaRPr lang="en-NG" dirty="0"/>
          </a:p>
        </p:txBody>
      </p:sp>
      <p:sp>
        <p:nvSpPr>
          <p:cNvPr id="3" name="Content Placeholder 2">
            <a:extLst>
              <a:ext uri="{FF2B5EF4-FFF2-40B4-BE49-F238E27FC236}">
                <a16:creationId xmlns:a16="http://schemas.microsoft.com/office/drawing/2014/main" id="{6A9ED207-9803-C908-7DD9-CC809392D84B}"/>
              </a:ext>
            </a:extLst>
          </p:cNvPr>
          <p:cNvSpPr>
            <a:spLocks noGrp="1"/>
          </p:cNvSpPr>
          <p:nvPr>
            <p:ph idx="1"/>
          </p:nvPr>
        </p:nvSpPr>
        <p:spPr/>
        <p:txBody>
          <a:bodyPr>
            <a:normAutofit fontScale="55000" lnSpcReduction="20000"/>
          </a:bodyPr>
          <a:lstStyle/>
          <a:p>
            <a:r>
              <a:rPr lang="en-US" b="0" i="0" dirty="0">
                <a:solidFill>
                  <a:srgbClr val="3A3A3A"/>
                </a:solidFill>
                <a:effectLst/>
                <a:latin typeface="Helvetica" pitchFamily="2" charset="0"/>
              </a:rPr>
              <a:t>The </a:t>
            </a:r>
            <a:r>
              <a:rPr lang="en-US" b="0" i="0" dirty="0" err="1">
                <a:solidFill>
                  <a:srgbClr val="000000"/>
                </a:solidFill>
                <a:effectLst/>
                <a:latin typeface="Courier New" panose="02070309020205020404" pitchFamily="49" charset="0"/>
              </a:rPr>
              <a:t>handleWebSocketMessage</a:t>
            </a:r>
            <a:r>
              <a:rPr lang="en-US" b="0" i="0" dirty="0">
                <a:solidFill>
                  <a:srgbClr val="000000"/>
                </a:solidFill>
                <a:effectLst/>
                <a:latin typeface="Courier New" panose="02070309020205020404" pitchFamily="49" charset="0"/>
              </a:rPr>
              <a:t>()</a:t>
            </a:r>
            <a:r>
              <a:rPr lang="en-US" b="0" i="0" dirty="0">
                <a:solidFill>
                  <a:srgbClr val="3A3A3A"/>
                </a:solidFill>
                <a:effectLst/>
                <a:latin typeface="Helvetica" pitchFamily="2" charset="0"/>
              </a:rPr>
              <a:t> function is a callback function that will run whenever we receive new data from the clients via WebSocket protocol</a:t>
            </a:r>
          </a:p>
          <a:p>
            <a:endParaRPr lang="en-US" dirty="0">
              <a:solidFill>
                <a:srgbClr val="3A3A3A"/>
              </a:solidFill>
              <a:latin typeface="Helvetica" pitchFamily="2" charset="0"/>
            </a:endParaRPr>
          </a:p>
          <a:p>
            <a:pPr marL="0" indent="0">
              <a:buNone/>
            </a:pPr>
            <a:r>
              <a:rPr lang="en-US" sz="1800" b="0" i="0" dirty="0">
                <a:solidFill>
                  <a:srgbClr val="0077AA"/>
                </a:solidFill>
                <a:effectLst/>
                <a:latin typeface="Consolas" panose="020B0609020204030204" pitchFamily="49" charset="0"/>
              </a:rPr>
              <a:t>void</a:t>
            </a:r>
            <a:r>
              <a:rPr lang="en-US" sz="1800" b="0" i="0" dirty="0">
                <a:solidFill>
                  <a:srgbClr val="000000"/>
                </a:solidFill>
                <a:effectLst/>
                <a:latin typeface="Consolas" panose="020B0609020204030204" pitchFamily="49" charset="0"/>
              </a:rPr>
              <a:t> </a:t>
            </a:r>
            <a:r>
              <a:rPr lang="en-US" sz="1800" b="0" i="0" dirty="0" err="1">
                <a:solidFill>
                  <a:srgbClr val="DD4A68"/>
                </a:solidFill>
                <a:effectLst/>
                <a:latin typeface="Consolas" panose="020B0609020204030204" pitchFamily="49" charset="0"/>
              </a:rPr>
              <a:t>handleWebSocketMessage</a:t>
            </a:r>
            <a:r>
              <a:rPr lang="en-US" sz="1800" b="0" i="0" dirty="0">
                <a:solidFill>
                  <a:srgbClr val="999999"/>
                </a:solidFill>
                <a:effectLst/>
                <a:latin typeface="Consolas" panose="020B0609020204030204" pitchFamily="49" charset="0"/>
              </a:rPr>
              <a:t>(</a:t>
            </a:r>
            <a:r>
              <a:rPr lang="en-US" sz="1800" b="0" i="0" dirty="0">
                <a:solidFill>
                  <a:srgbClr val="0077AA"/>
                </a:solidFill>
                <a:effectLst/>
                <a:latin typeface="Consolas" panose="020B0609020204030204" pitchFamily="49" charset="0"/>
              </a:rPr>
              <a:t>void</a:t>
            </a:r>
            <a:r>
              <a:rPr lang="en-US" sz="1800" b="0" i="0" dirty="0">
                <a:solidFill>
                  <a:srgbClr val="000000"/>
                </a:solidFill>
                <a:effectLst/>
                <a:latin typeface="Consolas" panose="020B0609020204030204" pitchFamily="49" charset="0"/>
              </a:rPr>
              <a:t> </a:t>
            </a:r>
            <a:r>
              <a:rPr lang="en-US" sz="1800" b="0" i="0" dirty="0">
                <a:solidFill>
                  <a:srgbClr val="9A6E3A"/>
                </a:solidFill>
                <a:effectLst/>
                <a:latin typeface="Consolas" panose="020B0609020204030204" pitchFamily="49" charset="0"/>
              </a:rPr>
              <a:t>*</a:t>
            </a:r>
            <a:r>
              <a:rPr lang="en-US" sz="1800" b="0" i="0" dirty="0" err="1">
                <a:solidFill>
                  <a:srgbClr val="000000"/>
                </a:solidFill>
                <a:effectLst/>
                <a:latin typeface="Consolas" panose="020B0609020204030204" pitchFamily="49" charset="0"/>
              </a:rPr>
              <a:t>arg</a:t>
            </a:r>
            <a:r>
              <a:rPr lang="en-US" sz="1800" b="0" i="0" dirty="0">
                <a:solidFill>
                  <a:srgbClr val="999999"/>
                </a:solidFill>
                <a:effectLst/>
                <a:latin typeface="Consolas" panose="020B0609020204030204" pitchFamily="49" charset="0"/>
              </a:rPr>
              <a:t>,</a:t>
            </a:r>
            <a:r>
              <a:rPr lang="en-US" sz="1800" b="0" i="0" dirty="0">
                <a:solidFill>
                  <a:srgbClr val="000000"/>
                </a:solidFill>
                <a:effectLst/>
                <a:latin typeface="Consolas" panose="020B0609020204030204" pitchFamily="49" charset="0"/>
              </a:rPr>
              <a:t> </a:t>
            </a:r>
            <a:r>
              <a:rPr lang="en-US" sz="1800" b="0" i="0" dirty="0">
                <a:solidFill>
                  <a:srgbClr val="DD4A68"/>
                </a:solidFill>
                <a:effectLst/>
                <a:latin typeface="Consolas" panose="020B0609020204030204" pitchFamily="49" charset="0"/>
              </a:rPr>
              <a:t>uint8_t</a:t>
            </a:r>
            <a:r>
              <a:rPr lang="en-US" sz="1800" b="0" i="0" dirty="0">
                <a:solidFill>
                  <a:srgbClr val="000000"/>
                </a:solidFill>
                <a:effectLst/>
                <a:latin typeface="Consolas" panose="020B0609020204030204" pitchFamily="49" charset="0"/>
              </a:rPr>
              <a:t> </a:t>
            </a:r>
            <a:r>
              <a:rPr lang="en-US" sz="1800" b="0" i="0" dirty="0">
                <a:solidFill>
                  <a:srgbClr val="9A6E3A"/>
                </a:solidFill>
                <a:effectLst/>
                <a:latin typeface="Consolas" panose="020B0609020204030204" pitchFamily="49" charset="0"/>
              </a:rPr>
              <a:t>*</a:t>
            </a:r>
            <a:r>
              <a:rPr lang="en-US" sz="1800" b="0" i="0" dirty="0">
                <a:solidFill>
                  <a:srgbClr val="000000"/>
                </a:solidFill>
                <a:effectLst/>
                <a:latin typeface="Consolas" panose="020B0609020204030204" pitchFamily="49" charset="0"/>
              </a:rPr>
              <a:t>data</a:t>
            </a:r>
            <a:r>
              <a:rPr lang="en-US" sz="1800" b="0" i="0" dirty="0">
                <a:solidFill>
                  <a:srgbClr val="999999"/>
                </a:solidFill>
                <a:effectLst/>
                <a:latin typeface="Consolas" panose="020B0609020204030204" pitchFamily="49" charset="0"/>
              </a:rPr>
              <a:t>,</a:t>
            </a:r>
            <a:r>
              <a:rPr lang="en-US" sz="1800" b="0" i="0" dirty="0">
                <a:solidFill>
                  <a:srgbClr val="000000"/>
                </a:solidFill>
                <a:effectLst/>
                <a:latin typeface="Consolas" panose="020B0609020204030204" pitchFamily="49" charset="0"/>
              </a:rPr>
              <a:t> </a:t>
            </a:r>
            <a:r>
              <a:rPr lang="en-US" sz="1800" b="0" i="0" dirty="0" err="1">
                <a:solidFill>
                  <a:srgbClr val="DD4A68"/>
                </a:solidFill>
                <a:effectLst/>
                <a:latin typeface="Consolas" panose="020B0609020204030204" pitchFamily="49" charset="0"/>
              </a:rPr>
              <a:t>size_t</a:t>
            </a:r>
            <a:r>
              <a:rPr lang="en-US" sz="1800" b="0" i="0" dirty="0">
                <a:solidFill>
                  <a:srgbClr val="000000"/>
                </a:solidFill>
                <a:effectLst/>
                <a:latin typeface="Consolas" panose="020B0609020204030204" pitchFamily="49" charset="0"/>
              </a:rPr>
              <a:t> </a:t>
            </a:r>
            <a:r>
              <a:rPr lang="en-US" sz="1800" b="0" i="0" dirty="0" err="1">
                <a:solidFill>
                  <a:srgbClr val="000000"/>
                </a:solidFill>
                <a:effectLst/>
                <a:latin typeface="Consolas" panose="020B0609020204030204" pitchFamily="49" charset="0"/>
              </a:rPr>
              <a:t>len</a:t>
            </a:r>
            <a:r>
              <a:rPr lang="en-US" sz="1800" b="0" i="0" dirty="0">
                <a:solidFill>
                  <a:srgbClr val="999999"/>
                </a:solidFill>
                <a:effectLst/>
                <a:latin typeface="Consolas" panose="020B0609020204030204" pitchFamily="49" charset="0"/>
              </a:rPr>
              <a:t>)</a:t>
            </a:r>
            <a:r>
              <a:rPr lang="en-US" sz="1800" b="0" i="0" dirty="0">
                <a:solidFill>
                  <a:srgbClr val="000000"/>
                </a:solidFill>
                <a:effectLst/>
                <a:latin typeface="Consolas" panose="020B0609020204030204" pitchFamily="49" charset="0"/>
              </a:rPr>
              <a:t> </a:t>
            </a:r>
            <a:r>
              <a:rPr lang="en-US" sz="1800" b="0" i="0" dirty="0">
                <a:solidFill>
                  <a:srgbClr val="999999"/>
                </a:solidFill>
                <a:effectLst/>
                <a:latin typeface="Consolas" panose="020B0609020204030204" pitchFamily="49" charset="0"/>
              </a:rPr>
              <a:t>{</a:t>
            </a:r>
            <a:r>
              <a:rPr lang="en-US" sz="1800" b="0" i="0" dirty="0">
                <a:solidFill>
                  <a:srgbClr val="000000"/>
                </a:solidFill>
                <a:effectLst/>
                <a:latin typeface="Consolas" panose="020B0609020204030204" pitchFamily="49" charset="0"/>
              </a:rPr>
              <a:t> </a:t>
            </a:r>
          </a:p>
          <a:p>
            <a:pPr marL="0" indent="0">
              <a:buNone/>
            </a:pPr>
            <a:r>
              <a:rPr lang="en-US" sz="1800" dirty="0">
                <a:solidFill>
                  <a:srgbClr val="000000"/>
                </a:solidFill>
                <a:latin typeface="Consolas" panose="020B0609020204030204" pitchFamily="49" charset="0"/>
              </a:rPr>
              <a:t>	</a:t>
            </a:r>
            <a:r>
              <a:rPr lang="en-US" sz="1800" b="0" i="0" dirty="0" err="1">
                <a:solidFill>
                  <a:srgbClr val="000000"/>
                </a:solidFill>
                <a:effectLst/>
                <a:latin typeface="Consolas" panose="020B0609020204030204" pitchFamily="49" charset="0"/>
              </a:rPr>
              <a:t>AwsFrameInfo</a:t>
            </a:r>
            <a:r>
              <a:rPr lang="en-US" sz="1800" b="0" i="0" dirty="0">
                <a:solidFill>
                  <a:srgbClr val="000000"/>
                </a:solidFill>
                <a:effectLst/>
                <a:latin typeface="Consolas" panose="020B0609020204030204" pitchFamily="49" charset="0"/>
              </a:rPr>
              <a:t> </a:t>
            </a:r>
            <a:r>
              <a:rPr lang="en-US" sz="1800" b="0" i="0" dirty="0">
                <a:solidFill>
                  <a:srgbClr val="9A6E3A"/>
                </a:solidFill>
                <a:effectLst/>
                <a:latin typeface="Consolas" panose="020B0609020204030204" pitchFamily="49" charset="0"/>
              </a:rPr>
              <a:t>*</a:t>
            </a:r>
            <a:r>
              <a:rPr lang="en-US" sz="1800" b="0" i="0" dirty="0">
                <a:solidFill>
                  <a:srgbClr val="000000"/>
                </a:solidFill>
                <a:effectLst/>
                <a:latin typeface="Consolas" panose="020B0609020204030204" pitchFamily="49" charset="0"/>
              </a:rPr>
              <a:t>info </a:t>
            </a:r>
            <a:r>
              <a:rPr lang="en-US" sz="1800" b="0" i="0" dirty="0">
                <a:solidFill>
                  <a:srgbClr val="9A6E3A"/>
                </a:solidFill>
                <a:effectLst/>
                <a:latin typeface="Consolas" panose="020B0609020204030204" pitchFamily="49" charset="0"/>
              </a:rPr>
              <a:t>=</a:t>
            </a:r>
            <a:r>
              <a:rPr lang="en-US" sz="1800" b="0" i="0" dirty="0">
                <a:solidFill>
                  <a:srgbClr val="000000"/>
                </a:solidFill>
                <a:effectLst/>
                <a:latin typeface="Consolas" panose="020B0609020204030204" pitchFamily="49" charset="0"/>
              </a:rPr>
              <a:t> </a:t>
            </a:r>
            <a:r>
              <a:rPr lang="en-US" sz="1800" b="0" i="0" dirty="0">
                <a:solidFill>
                  <a:srgbClr val="999999"/>
                </a:solidFill>
                <a:effectLst/>
                <a:latin typeface="Consolas" panose="020B0609020204030204" pitchFamily="49" charset="0"/>
              </a:rPr>
              <a:t>(</a:t>
            </a:r>
            <a:r>
              <a:rPr lang="en-US" sz="1800" b="0" i="0" dirty="0" err="1">
                <a:solidFill>
                  <a:srgbClr val="000000"/>
                </a:solidFill>
                <a:effectLst/>
                <a:latin typeface="Consolas" panose="020B0609020204030204" pitchFamily="49" charset="0"/>
              </a:rPr>
              <a:t>AwsFrameInfo</a:t>
            </a:r>
            <a:r>
              <a:rPr lang="en-US" sz="1800" b="0" i="0" dirty="0">
                <a:solidFill>
                  <a:srgbClr val="9A6E3A"/>
                </a:solidFill>
                <a:effectLst/>
                <a:latin typeface="Consolas" panose="020B0609020204030204" pitchFamily="49" charset="0"/>
              </a:rPr>
              <a:t>*</a:t>
            </a:r>
            <a:r>
              <a:rPr lang="en-US" sz="1800" b="0" i="0" dirty="0">
                <a:solidFill>
                  <a:srgbClr val="999999"/>
                </a:solidFill>
                <a:effectLst/>
                <a:latin typeface="Consolas" panose="020B0609020204030204" pitchFamily="49" charset="0"/>
              </a:rPr>
              <a:t>)</a:t>
            </a:r>
            <a:r>
              <a:rPr lang="en-US" sz="1800" b="0" i="0" dirty="0" err="1">
                <a:solidFill>
                  <a:srgbClr val="000000"/>
                </a:solidFill>
                <a:effectLst/>
                <a:latin typeface="Consolas" panose="020B0609020204030204" pitchFamily="49" charset="0"/>
              </a:rPr>
              <a:t>arg</a:t>
            </a:r>
            <a:r>
              <a:rPr lang="en-US" sz="1800" b="0" i="0" dirty="0">
                <a:solidFill>
                  <a:srgbClr val="999999"/>
                </a:solidFill>
                <a:effectLst/>
                <a:latin typeface="Consolas" panose="020B0609020204030204" pitchFamily="49" charset="0"/>
              </a:rPr>
              <a:t>;</a:t>
            </a:r>
            <a:r>
              <a:rPr lang="en-US" sz="1800" b="0" i="0" dirty="0">
                <a:solidFill>
                  <a:srgbClr val="000000"/>
                </a:solidFill>
                <a:effectLst/>
                <a:latin typeface="Consolas" panose="020B0609020204030204" pitchFamily="49" charset="0"/>
              </a:rPr>
              <a:t> </a:t>
            </a:r>
          </a:p>
          <a:p>
            <a:pPr marL="0" indent="0">
              <a:buNone/>
            </a:pPr>
            <a:r>
              <a:rPr lang="en-US" sz="1800" dirty="0">
                <a:solidFill>
                  <a:srgbClr val="000000"/>
                </a:solidFill>
                <a:latin typeface="Consolas" panose="020B0609020204030204" pitchFamily="49" charset="0"/>
              </a:rPr>
              <a:t>	</a:t>
            </a:r>
            <a:r>
              <a:rPr lang="en-US" sz="1800" b="0" i="0" dirty="0">
                <a:solidFill>
                  <a:srgbClr val="0077AA"/>
                </a:solidFill>
                <a:effectLst/>
                <a:latin typeface="Consolas" panose="020B0609020204030204" pitchFamily="49" charset="0"/>
              </a:rPr>
              <a:t>if</a:t>
            </a:r>
            <a:r>
              <a:rPr lang="en-US" sz="1800" b="0" i="0" dirty="0">
                <a:solidFill>
                  <a:srgbClr val="000000"/>
                </a:solidFill>
                <a:effectLst/>
                <a:latin typeface="Consolas" panose="020B0609020204030204" pitchFamily="49" charset="0"/>
              </a:rPr>
              <a:t> </a:t>
            </a:r>
            <a:r>
              <a:rPr lang="en-US" sz="1800" b="0" i="0" dirty="0">
                <a:solidFill>
                  <a:srgbClr val="999999"/>
                </a:solidFill>
                <a:effectLst/>
                <a:latin typeface="Consolas" panose="020B0609020204030204" pitchFamily="49" charset="0"/>
              </a:rPr>
              <a:t>(</a:t>
            </a:r>
            <a:r>
              <a:rPr lang="en-US" sz="1800" b="0" i="0" dirty="0">
                <a:solidFill>
                  <a:srgbClr val="000000"/>
                </a:solidFill>
                <a:effectLst/>
                <a:latin typeface="Consolas" panose="020B0609020204030204" pitchFamily="49" charset="0"/>
              </a:rPr>
              <a:t>info</a:t>
            </a:r>
            <a:r>
              <a:rPr lang="en-US" sz="1800" b="0" i="0" dirty="0">
                <a:solidFill>
                  <a:srgbClr val="9A6E3A"/>
                </a:solidFill>
                <a:effectLst/>
                <a:latin typeface="Consolas" panose="020B0609020204030204" pitchFamily="49" charset="0"/>
              </a:rPr>
              <a:t>-&gt;</a:t>
            </a:r>
            <a:r>
              <a:rPr lang="en-US" sz="1800" b="0" i="0" dirty="0">
                <a:solidFill>
                  <a:srgbClr val="000000"/>
                </a:solidFill>
                <a:effectLst/>
                <a:latin typeface="Consolas" panose="020B0609020204030204" pitchFamily="49" charset="0"/>
              </a:rPr>
              <a:t>final </a:t>
            </a:r>
            <a:r>
              <a:rPr lang="en-US" sz="1800" b="0" i="0" dirty="0">
                <a:solidFill>
                  <a:srgbClr val="9A6E3A"/>
                </a:solidFill>
                <a:effectLst/>
                <a:latin typeface="Consolas" panose="020B0609020204030204" pitchFamily="49" charset="0"/>
              </a:rPr>
              <a:t>&amp;&amp;</a:t>
            </a:r>
            <a:r>
              <a:rPr lang="en-US" sz="1800" b="0" i="0" dirty="0">
                <a:solidFill>
                  <a:srgbClr val="000000"/>
                </a:solidFill>
                <a:effectLst/>
                <a:latin typeface="Consolas" panose="020B0609020204030204" pitchFamily="49" charset="0"/>
              </a:rPr>
              <a:t> info</a:t>
            </a:r>
            <a:r>
              <a:rPr lang="en-US" sz="1800" b="0" i="0" dirty="0">
                <a:solidFill>
                  <a:srgbClr val="9A6E3A"/>
                </a:solidFill>
                <a:effectLst/>
                <a:latin typeface="Consolas" panose="020B0609020204030204" pitchFamily="49" charset="0"/>
              </a:rPr>
              <a:t>-&gt;</a:t>
            </a:r>
            <a:r>
              <a:rPr lang="en-US" sz="1800" b="0" i="0" dirty="0">
                <a:solidFill>
                  <a:srgbClr val="000000"/>
                </a:solidFill>
                <a:effectLst/>
                <a:latin typeface="Consolas" panose="020B0609020204030204" pitchFamily="49" charset="0"/>
              </a:rPr>
              <a:t>index </a:t>
            </a:r>
            <a:r>
              <a:rPr lang="en-US" sz="1800" b="0" i="0" dirty="0">
                <a:solidFill>
                  <a:srgbClr val="9A6E3A"/>
                </a:solidFill>
                <a:effectLst/>
                <a:latin typeface="Consolas" panose="020B0609020204030204" pitchFamily="49" charset="0"/>
              </a:rPr>
              <a:t>==</a:t>
            </a:r>
            <a:r>
              <a:rPr lang="en-US" sz="1800" b="0" i="0" dirty="0">
                <a:solidFill>
                  <a:srgbClr val="000000"/>
                </a:solidFill>
                <a:effectLst/>
                <a:latin typeface="Consolas" panose="020B0609020204030204" pitchFamily="49" charset="0"/>
              </a:rPr>
              <a:t> </a:t>
            </a:r>
            <a:r>
              <a:rPr lang="en-US" sz="1800" b="0" i="0" dirty="0">
                <a:solidFill>
                  <a:srgbClr val="990055"/>
                </a:solidFill>
                <a:effectLst/>
                <a:latin typeface="Consolas" panose="020B0609020204030204" pitchFamily="49" charset="0"/>
              </a:rPr>
              <a:t>0</a:t>
            </a:r>
            <a:r>
              <a:rPr lang="en-US" sz="1800" b="0" i="0" dirty="0">
                <a:solidFill>
                  <a:srgbClr val="000000"/>
                </a:solidFill>
                <a:effectLst/>
                <a:latin typeface="Consolas" panose="020B0609020204030204" pitchFamily="49" charset="0"/>
              </a:rPr>
              <a:t> </a:t>
            </a:r>
            <a:r>
              <a:rPr lang="en-US" sz="1800" b="0" i="0" dirty="0">
                <a:solidFill>
                  <a:srgbClr val="9A6E3A"/>
                </a:solidFill>
                <a:effectLst/>
                <a:latin typeface="Consolas" panose="020B0609020204030204" pitchFamily="49" charset="0"/>
              </a:rPr>
              <a:t>&amp;&amp;</a:t>
            </a:r>
            <a:r>
              <a:rPr lang="en-US" sz="1800" b="0" i="0" dirty="0">
                <a:solidFill>
                  <a:srgbClr val="000000"/>
                </a:solidFill>
                <a:effectLst/>
                <a:latin typeface="Consolas" panose="020B0609020204030204" pitchFamily="49" charset="0"/>
              </a:rPr>
              <a:t> info</a:t>
            </a:r>
            <a:r>
              <a:rPr lang="en-US" sz="1800" b="0" i="0" dirty="0">
                <a:solidFill>
                  <a:srgbClr val="9A6E3A"/>
                </a:solidFill>
                <a:effectLst/>
                <a:latin typeface="Consolas" panose="020B0609020204030204" pitchFamily="49" charset="0"/>
              </a:rPr>
              <a:t>-&gt;</a:t>
            </a:r>
            <a:r>
              <a:rPr lang="en-US" sz="1800" b="0" i="0" dirty="0" err="1">
                <a:solidFill>
                  <a:srgbClr val="000000"/>
                </a:solidFill>
                <a:effectLst/>
                <a:latin typeface="Consolas" panose="020B0609020204030204" pitchFamily="49" charset="0"/>
              </a:rPr>
              <a:t>len</a:t>
            </a:r>
            <a:r>
              <a:rPr lang="en-US" sz="1800" b="0" i="0" dirty="0">
                <a:solidFill>
                  <a:srgbClr val="000000"/>
                </a:solidFill>
                <a:effectLst/>
                <a:latin typeface="Consolas" panose="020B0609020204030204" pitchFamily="49" charset="0"/>
              </a:rPr>
              <a:t> </a:t>
            </a:r>
            <a:r>
              <a:rPr lang="en-US" sz="1800" b="0" i="0" dirty="0">
                <a:solidFill>
                  <a:srgbClr val="9A6E3A"/>
                </a:solidFill>
                <a:effectLst/>
                <a:latin typeface="Consolas" panose="020B0609020204030204" pitchFamily="49" charset="0"/>
              </a:rPr>
              <a:t>==</a:t>
            </a:r>
            <a:r>
              <a:rPr lang="en-US" sz="1800" b="0" i="0" dirty="0">
                <a:solidFill>
                  <a:srgbClr val="000000"/>
                </a:solidFill>
                <a:effectLst/>
                <a:latin typeface="Consolas" panose="020B0609020204030204" pitchFamily="49" charset="0"/>
              </a:rPr>
              <a:t> </a:t>
            </a:r>
            <a:r>
              <a:rPr lang="en-US" sz="1800" b="0" i="0" dirty="0" err="1">
                <a:solidFill>
                  <a:srgbClr val="000000"/>
                </a:solidFill>
                <a:effectLst/>
                <a:latin typeface="Consolas" panose="020B0609020204030204" pitchFamily="49" charset="0"/>
              </a:rPr>
              <a:t>len</a:t>
            </a:r>
            <a:r>
              <a:rPr lang="en-US" sz="1800" b="0" i="0" dirty="0">
                <a:solidFill>
                  <a:srgbClr val="000000"/>
                </a:solidFill>
                <a:effectLst/>
                <a:latin typeface="Consolas" panose="020B0609020204030204" pitchFamily="49" charset="0"/>
              </a:rPr>
              <a:t> </a:t>
            </a:r>
            <a:r>
              <a:rPr lang="en-US" sz="1800" b="0" i="0" dirty="0">
                <a:solidFill>
                  <a:srgbClr val="9A6E3A"/>
                </a:solidFill>
                <a:effectLst/>
                <a:latin typeface="Consolas" panose="020B0609020204030204" pitchFamily="49" charset="0"/>
              </a:rPr>
              <a:t>&amp;&amp;</a:t>
            </a:r>
            <a:r>
              <a:rPr lang="en-US" sz="1800" b="0" i="0" dirty="0">
                <a:solidFill>
                  <a:srgbClr val="000000"/>
                </a:solidFill>
                <a:effectLst/>
                <a:latin typeface="Consolas" panose="020B0609020204030204" pitchFamily="49" charset="0"/>
              </a:rPr>
              <a:t> </a:t>
            </a:r>
          </a:p>
          <a:p>
            <a:pPr marL="0" indent="0">
              <a:buNone/>
            </a:pPr>
            <a:r>
              <a:rPr lang="en-US" sz="1800" dirty="0">
                <a:solidFill>
                  <a:srgbClr val="000000"/>
                </a:solidFill>
                <a:latin typeface="Consolas" panose="020B0609020204030204" pitchFamily="49" charset="0"/>
              </a:rPr>
              <a:t>	</a:t>
            </a:r>
            <a:r>
              <a:rPr lang="en-US" sz="1800" b="0" i="0" dirty="0">
                <a:solidFill>
                  <a:srgbClr val="000000"/>
                </a:solidFill>
                <a:effectLst/>
                <a:latin typeface="Consolas" panose="020B0609020204030204" pitchFamily="49" charset="0"/>
              </a:rPr>
              <a:t>info</a:t>
            </a:r>
            <a:r>
              <a:rPr lang="en-US" sz="1800" b="0" i="0" dirty="0">
                <a:solidFill>
                  <a:srgbClr val="9A6E3A"/>
                </a:solidFill>
                <a:effectLst/>
                <a:latin typeface="Consolas" panose="020B0609020204030204" pitchFamily="49" charset="0"/>
              </a:rPr>
              <a:t>-&gt;</a:t>
            </a:r>
            <a:r>
              <a:rPr lang="en-US" sz="1800" b="0" i="0" dirty="0">
                <a:solidFill>
                  <a:srgbClr val="000000"/>
                </a:solidFill>
                <a:effectLst/>
                <a:latin typeface="Consolas" panose="020B0609020204030204" pitchFamily="49" charset="0"/>
              </a:rPr>
              <a:t>opcode </a:t>
            </a:r>
            <a:r>
              <a:rPr lang="en-US" sz="1800" b="0" i="0" dirty="0">
                <a:solidFill>
                  <a:srgbClr val="9A6E3A"/>
                </a:solidFill>
                <a:effectLst/>
                <a:latin typeface="Consolas" panose="020B0609020204030204" pitchFamily="49" charset="0"/>
              </a:rPr>
              <a:t>==</a:t>
            </a:r>
            <a:r>
              <a:rPr lang="en-US" sz="1800" b="0" i="0" dirty="0">
                <a:solidFill>
                  <a:srgbClr val="000000"/>
                </a:solidFill>
                <a:effectLst/>
                <a:latin typeface="Consolas" panose="020B0609020204030204" pitchFamily="49" charset="0"/>
              </a:rPr>
              <a:t> WS_TEXT</a:t>
            </a:r>
            <a:r>
              <a:rPr lang="en-US" sz="1800" b="0" i="0" dirty="0">
                <a:solidFill>
                  <a:srgbClr val="999999"/>
                </a:solidFill>
                <a:effectLst/>
                <a:latin typeface="Consolas" panose="020B0609020204030204" pitchFamily="49" charset="0"/>
              </a:rPr>
              <a:t>)</a:t>
            </a:r>
            <a:r>
              <a:rPr lang="en-US" sz="1800" b="0" i="0" dirty="0">
                <a:solidFill>
                  <a:srgbClr val="000000"/>
                </a:solidFill>
                <a:effectLst/>
                <a:latin typeface="Consolas" panose="020B0609020204030204" pitchFamily="49" charset="0"/>
              </a:rPr>
              <a:t> </a:t>
            </a:r>
          </a:p>
          <a:p>
            <a:pPr marL="0" indent="0">
              <a:buNone/>
            </a:pPr>
            <a:r>
              <a:rPr lang="en-US" sz="1800" dirty="0">
                <a:solidFill>
                  <a:srgbClr val="000000"/>
                </a:solidFill>
                <a:latin typeface="Consolas" panose="020B0609020204030204" pitchFamily="49" charset="0"/>
              </a:rPr>
              <a:t>		</a:t>
            </a:r>
            <a:r>
              <a:rPr lang="en-US" sz="1800" b="0" i="0" dirty="0">
                <a:solidFill>
                  <a:srgbClr val="999999"/>
                </a:solidFill>
                <a:effectLst/>
                <a:latin typeface="Consolas" panose="020B0609020204030204" pitchFamily="49" charset="0"/>
              </a:rPr>
              <a:t>{</a:t>
            </a:r>
            <a:r>
              <a:rPr lang="en-US" sz="1800" b="0" i="0" dirty="0">
                <a:solidFill>
                  <a:srgbClr val="000000"/>
                </a:solidFill>
                <a:effectLst/>
                <a:latin typeface="Consolas" panose="020B0609020204030204" pitchFamily="49" charset="0"/>
              </a:rPr>
              <a:t> </a:t>
            </a:r>
          </a:p>
          <a:p>
            <a:pPr marL="0" indent="0">
              <a:buNone/>
            </a:pPr>
            <a:r>
              <a:rPr lang="en-US" sz="1800" b="0" i="0" dirty="0">
                <a:solidFill>
                  <a:srgbClr val="000000"/>
                </a:solidFill>
                <a:effectLst/>
                <a:latin typeface="Consolas" panose="020B0609020204030204" pitchFamily="49" charset="0"/>
              </a:rPr>
              <a:t>			data</a:t>
            </a:r>
            <a:r>
              <a:rPr lang="en-US" sz="1800" b="0" i="0" dirty="0">
                <a:solidFill>
                  <a:srgbClr val="999999"/>
                </a:solidFill>
                <a:effectLst/>
                <a:latin typeface="Consolas" panose="020B0609020204030204" pitchFamily="49" charset="0"/>
              </a:rPr>
              <a:t>[</a:t>
            </a:r>
            <a:r>
              <a:rPr lang="en-US" sz="1800" b="0" i="0" dirty="0" err="1">
                <a:solidFill>
                  <a:srgbClr val="000000"/>
                </a:solidFill>
                <a:effectLst/>
                <a:latin typeface="Consolas" panose="020B0609020204030204" pitchFamily="49" charset="0"/>
              </a:rPr>
              <a:t>len</a:t>
            </a:r>
            <a:r>
              <a:rPr lang="en-US" sz="1800" b="0" i="0" dirty="0">
                <a:solidFill>
                  <a:srgbClr val="999999"/>
                </a:solidFill>
                <a:effectLst/>
                <a:latin typeface="Consolas" panose="020B0609020204030204" pitchFamily="49" charset="0"/>
              </a:rPr>
              <a:t>]</a:t>
            </a:r>
            <a:r>
              <a:rPr lang="en-US" sz="1800" b="0" i="0" dirty="0">
                <a:solidFill>
                  <a:srgbClr val="000000"/>
                </a:solidFill>
                <a:effectLst/>
                <a:latin typeface="Consolas" panose="020B0609020204030204" pitchFamily="49" charset="0"/>
              </a:rPr>
              <a:t> </a:t>
            </a:r>
            <a:r>
              <a:rPr lang="en-US" sz="1800" b="0" i="0" dirty="0">
                <a:solidFill>
                  <a:srgbClr val="9A6E3A"/>
                </a:solidFill>
                <a:effectLst/>
                <a:latin typeface="Consolas" panose="020B0609020204030204" pitchFamily="49" charset="0"/>
              </a:rPr>
              <a:t>=</a:t>
            </a:r>
            <a:r>
              <a:rPr lang="en-US" sz="1800" b="0" i="0" dirty="0">
                <a:solidFill>
                  <a:srgbClr val="000000"/>
                </a:solidFill>
                <a:effectLst/>
                <a:latin typeface="Consolas" panose="020B0609020204030204" pitchFamily="49" charset="0"/>
              </a:rPr>
              <a:t> </a:t>
            </a:r>
            <a:r>
              <a:rPr lang="en-US" sz="1800" b="0" i="0" dirty="0">
                <a:solidFill>
                  <a:srgbClr val="990055"/>
                </a:solidFill>
                <a:effectLst/>
                <a:latin typeface="Consolas" panose="020B0609020204030204" pitchFamily="49" charset="0"/>
              </a:rPr>
              <a:t>0</a:t>
            </a:r>
            <a:r>
              <a:rPr lang="en-US" sz="1800" b="0" i="0" dirty="0">
                <a:solidFill>
                  <a:srgbClr val="999999"/>
                </a:solidFill>
                <a:effectLst/>
                <a:latin typeface="Consolas" panose="020B0609020204030204" pitchFamily="49" charset="0"/>
              </a:rPr>
              <a:t>;</a:t>
            </a:r>
            <a:r>
              <a:rPr lang="en-US" sz="1800" b="0" i="0" dirty="0">
                <a:solidFill>
                  <a:srgbClr val="000000"/>
                </a:solidFill>
                <a:effectLst/>
                <a:latin typeface="Consolas" panose="020B0609020204030204" pitchFamily="49" charset="0"/>
              </a:rPr>
              <a:t> </a:t>
            </a:r>
          </a:p>
          <a:p>
            <a:pPr marL="0" indent="0">
              <a:buNone/>
            </a:pPr>
            <a:r>
              <a:rPr lang="en-US" sz="1800" b="0" i="0" dirty="0">
                <a:solidFill>
                  <a:srgbClr val="0077AA"/>
                </a:solidFill>
                <a:effectLst/>
                <a:latin typeface="Consolas" panose="020B0609020204030204" pitchFamily="49" charset="0"/>
              </a:rPr>
              <a:t>			if</a:t>
            </a:r>
            <a:r>
              <a:rPr lang="en-US" sz="1800" b="0" i="0" dirty="0">
                <a:solidFill>
                  <a:srgbClr val="000000"/>
                </a:solidFill>
                <a:effectLst/>
                <a:latin typeface="Consolas" panose="020B0609020204030204" pitchFamily="49" charset="0"/>
              </a:rPr>
              <a:t> </a:t>
            </a:r>
            <a:r>
              <a:rPr lang="en-US" sz="1800" b="0" i="0" dirty="0">
                <a:solidFill>
                  <a:srgbClr val="999999"/>
                </a:solidFill>
                <a:effectLst/>
                <a:latin typeface="Consolas" panose="020B0609020204030204" pitchFamily="49" charset="0"/>
              </a:rPr>
              <a:t>(</a:t>
            </a:r>
            <a:r>
              <a:rPr lang="en-US" sz="1800" b="0" i="0" dirty="0" err="1">
                <a:solidFill>
                  <a:srgbClr val="DD4A68"/>
                </a:solidFill>
                <a:effectLst/>
                <a:latin typeface="Consolas" panose="020B0609020204030204" pitchFamily="49" charset="0"/>
              </a:rPr>
              <a:t>strcmp</a:t>
            </a:r>
            <a:r>
              <a:rPr lang="en-US" sz="1800" b="0" i="0" dirty="0">
                <a:solidFill>
                  <a:srgbClr val="999999"/>
                </a:solidFill>
                <a:effectLst/>
                <a:latin typeface="Consolas" panose="020B0609020204030204" pitchFamily="49" charset="0"/>
              </a:rPr>
              <a:t>((</a:t>
            </a:r>
            <a:r>
              <a:rPr lang="en-US" sz="1800" b="0" i="0" dirty="0">
                <a:solidFill>
                  <a:srgbClr val="0077AA"/>
                </a:solidFill>
                <a:effectLst/>
                <a:latin typeface="Consolas" panose="020B0609020204030204" pitchFamily="49" charset="0"/>
              </a:rPr>
              <a:t>char</a:t>
            </a:r>
            <a:r>
              <a:rPr lang="en-US" sz="1800" b="0" i="0" dirty="0">
                <a:solidFill>
                  <a:srgbClr val="9A6E3A"/>
                </a:solidFill>
                <a:effectLst/>
                <a:latin typeface="Consolas" panose="020B0609020204030204" pitchFamily="49" charset="0"/>
              </a:rPr>
              <a:t>*</a:t>
            </a:r>
            <a:r>
              <a:rPr lang="en-US" sz="1800" b="0" i="0" dirty="0">
                <a:solidFill>
                  <a:srgbClr val="999999"/>
                </a:solidFill>
                <a:effectLst/>
                <a:latin typeface="Consolas" panose="020B0609020204030204" pitchFamily="49" charset="0"/>
              </a:rPr>
              <a:t>)</a:t>
            </a:r>
            <a:r>
              <a:rPr lang="en-US" sz="1800" b="0" i="0" dirty="0">
                <a:solidFill>
                  <a:srgbClr val="000000"/>
                </a:solidFill>
                <a:effectLst/>
                <a:latin typeface="Consolas" panose="020B0609020204030204" pitchFamily="49" charset="0"/>
              </a:rPr>
              <a:t>data</a:t>
            </a:r>
            <a:r>
              <a:rPr lang="en-US" sz="1800" b="0" i="0" dirty="0">
                <a:solidFill>
                  <a:srgbClr val="999999"/>
                </a:solidFill>
                <a:effectLst/>
                <a:latin typeface="Consolas" panose="020B0609020204030204" pitchFamily="49" charset="0"/>
              </a:rPr>
              <a:t>,</a:t>
            </a:r>
            <a:r>
              <a:rPr lang="en-US" sz="1800" b="0" i="0" dirty="0">
                <a:solidFill>
                  <a:srgbClr val="000000"/>
                </a:solidFill>
                <a:effectLst/>
                <a:latin typeface="Consolas" panose="020B0609020204030204" pitchFamily="49" charset="0"/>
              </a:rPr>
              <a:t> </a:t>
            </a:r>
            <a:r>
              <a:rPr lang="en-US" sz="1800" b="0" i="0" dirty="0">
                <a:solidFill>
                  <a:srgbClr val="669900"/>
                </a:solidFill>
                <a:effectLst/>
                <a:latin typeface="Consolas" panose="020B0609020204030204" pitchFamily="49" charset="0"/>
              </a:rPr>
              <a:t>"toggle"</a:t>
            </a:r>
            <a:r>
              <a:rPr lang="en-US" sz="1800" b="0" i="0" dirty="0">
                <a:solidFill>
                  <a:srgbClr val="999999"/>
                </a:solidFill>
                <a:effectLst/>
                <a:latin typeface="Consolas" panose="020B0609020204030204" pitchFamily="49" charset="0"/>
              </a:rPr>
              <a:t>)</a:t>
            </a:r>
            <a:r>
              <a:rPr lang="en-US" sz="1800" b="0" i="0" dirty="0">
                <a:solidFill>
                  <a:srgbClr val="000000"/>
                </a:solidFill>
                <a:effectLst/>
                <a:latin typeface="Consolas" panose="020B0609020204030204" pitchFamily="49" charset="0"/>
              </a:rPr>
              <a:t> </a:t>
            </a:r>
            <a:r>
              <a:rPr lang="en-US" sz="1800" b="0" i="0" dirty="0">
                <a:solidFill>
                  <a:srgbClr val="9A6E3A"/>
                </a:solidFill>
                <a:effectLst/>
                <a:latin typeface="Consolas" panose="020B0609020204030204" pitchFamily="49" charset="0"/>
              </a:rPr>
              <a:t>==</a:t>
            </a:r>
            <a:r>
              <a:rPr lang="en-US" sz="1800" b="0" i="0" dirty="0">
                <a:solidFill>
                  <a:srgbClr val="000000"/>
                </a:solidFill>
                <a:effectLst/>
                <a:latin typeface="Consolas" panose="020B0609020204030204" pitchFamily="49" charset="0"/>
              </a:rPr>
              <a:t> </a:t>
            </a:r>
            <a:r>
              <a:rPr lang="en-US" sz="1800" b="0" i="0" dirty="0">
                <a:solidFill>
                  <a:srgbClr val="990055"/>
                </a:solidFill>
                <a:effectLst/>
                <a:latin typeface="Consolas" panose="020B0609020204030204" pitchFamily="49" charset="0"/>
              </a:rPr>
              <a:t>0</a:t>
            </a:r>
            <a:r>
              <a:rPr lang="en-US" sz="1800" b="0" i="0" dirty="0">
                <a:solidFill>
                  <a:srgbClr val="999999"/>
                </a:solidFill>
                <a:effectLst/>
                <a:latin typeface="Consolas" panose="020B0609020204030204" pitchFamily="49" charset="0"/>
              </a:rPr>
              <a:t>)</a:t>
            </a:r>
            <a:r>
              <a:rPr lang="en-US" sz="1800" b="0" i="0" dirty="0">
                <a:solidFill>
                  <a:srgbClr val="000000"/>
                </a:solidFill>
                <a:effectLst/>
                <a:latin typeface="Consolas" panose="020B0609020204030204" pitchFamily="49" charset="0"/>
              </a:rPr>
              <a:t> </a:t>
            </a:r>
            <a:r>
              <a:rPr lang="en-US" sz="1800" b="0" i="0" dirty="0">
                <a:solidFill>
                  <a:srgbClr val="999999"/>
                </a:solidFill>
                <a:effectLst/>
                <a:latin typeface="Consolas" panose="020B0609020204030204" pitchFamily="49" charset="0"/>
              </a:rPr>
              <a:t>{</a:t>
            </a:r>
            <a:r>
              <a:rPr lang="en-US" sz="1800" b="0" i="0" dirty="0">
                <a:solidFill>
                  <a:srgbClr val="000000"/>
                </a:solidFill>
                <a:effectLst/>
                <a:latin typeface="Consolas" panose="020B0609020204030204" pitchFamily="49" charset="0"/>
              </a:rPr>
              <a:t> </a:t>
            </a:r>
          </a:p>
          <a:p>
            <a:pPr marL="0" indent="0">
              <a:buNone/>
            </a:pPr>
            <a:r>
              <a:rPr lang="en-US" sz="1800" b="0" i="0" dirty="0">
                <a:solidFill>
                  <a:srgbClr val="000000"/>
                </a:solidFill>
                <a:effectLst/>
                <a:latin typeface="Consolas" panose="020B0609020204030204" pitchFamily="49" charset="0"/>
              </a:rPr>
              <a:t>				</a:t>
            </a:r>
            <a:r>
              <a:rPr lang="en-US" sz="1800" b="0" i="0" dirty="0" err="1">
                <a:solidFill>
                  <a:srgbClr val="000000"/>
                </a:solidFill>
                <a:effectLst/>
                <a:latin typeface="Consolas" panose="020B0609020204030204" pitchFamily="49" charset="0"/>
              </a:rPr>
              <a:t>ledState</a:t>
            </a:r>
            <a:r>
              <a:rPr lang="en-US" sz="1800" b="0" i="0" dirty="0">
                <a:solidFill>
                  <a:srgbClr val="000000"/>
                </a:solidFill>
                <a:effectLst/>
                <a:latin typeface="Consolas" panose="020B0609020204030204" pitchFamily="49" charset="0"/>
              </a:rPr>
              <a:t> </a:t>
            </a:r>
            <a:r>
              <a:rPr lang="en-US" sz="1800" b="0" i="0" dirty="0">
                <a:solidFill>
                  <a:srgbClr val="9A6E3A"/>
                </a:solidFill>
                <a:effectLst/>
                <a:latin typeface="Consolas" panose="020B0609020204030204" pitchFamily="49" charset="0"/>
              </a:rPr>
              <a:t>=</a:t>
            </a:r>
            <a:r>
              <a:rPr lang="en-US" sz="1800" b="0" i="0" dirty="0">
                <a:solidFill>
                  <a:srgbClr val="000000"/>
                </a:solidFill>
                <a:effectLst/>
                <a:latin typeface="Consolas" panose="020B0609020204030204" pitchFamily="49" charset="0"/>
              </a:rPr>
              <a:t> </a:t>
            </a:r>
            <a:r>
              <a:rPr lang="en-US" sz="1800" b="0" i="0" dirty="0">
                <a:solidFill>
                  <a:srgbClr val="9A6E3A"/>
                </a:solidFill>
                <a:effectLst/>
                <a:latin typeface="Consolas" panose="020B0609020204030204" pitchFamily="49" charset="0"/>
              </a:rPr>
              <a:t>!</a:t>
            </a:r>
            <a:r>
              <a:rPr lang="en-US" sz="1800" b="0" i="0" dirty="0" err="1">
                <a:solidFill>
                  <a:srgbClr val="000000"/>
                </a:solidFill>
                <a:effectLst/>
                <a:latin typeface="Consolas" panose="020B0609020204030204" pitchFamily="49" charset="0"/>
              </a:rPr>
              <a:t>ledState</a:t>
            </a:r>
            <a:r>
              <a:rPr lang="en-US" sz="1800" b="0" i="0" dirty="0">
                <a:solidFill>
                  <a:srgbClr val="999999"/>
                </a:solidFill>
                <a:effectLst/>
                <a:latin typeface="Consolas" panose="020B0609020204030204" pitchFamily="49" charset="0"/>
              </a:rPr>
              <a:t>;</a:t>
            </a:r>
            <a:r>
              <a:rPr lang="en-US" sz="1800" b="0" i="0" dirty="0">
                <a:solidFill>
                  <a:srgbClr val="000000"/>
                </a:solidFill>
                <a:effectLst/>
                <a:latin typeface="Consolas" panose="020B0609020204030204" pitchFamily="49" charset="0"/>
              </a:rPr>
              <a:t> </a:t>
            </a:r>
            <a:r>
              <a:rPr lang="en-US" sz="1800" b="0" i="0" dirty="0" err="1">
                <a:solidFill>
                  <a:srgbClr val="DD4A68"/>
                </a:solidFill>
                <a:effectLst/>
                <a:latin typeface="Consolas" panose="020B0609020204030204" pitchFamily="49" charset="0"/>
              </a:rPr>
              <a:t>notifyClients</a:t>
            </a:r>
            <a:r>
              <a:rPr lang="en-US" sz="1800" b="0" i="0" dirty="0">
                <a:solidFill>
                  <a:srgbClr val="999999"/>
                </a:solidFill>
                <a:effectLst/>
                <a:latin typeface="Consolas" panose="020B0609020204030204" pitchFamily="49" charset="0"/>
              </a:rPr>
              <a:t>();</a:t>
            </a:r>
            <a:r>
              <a:rPr lang="en-US" sz="1800" b="0" i="0" dirty="0">
                <a:solidFill>
                  <a:srgbClr val="000000"/>
                </a:solidFill>
                <a:effectLst/>
                <a:latin typeface="Consolas" panose="020B0609020204030204" pitchFamily="49" charset="0"/>
              </a:rPr>
              <a:t> </a:t>
            </a:r>
          </a:p>
          <a:p>
            <a:pPr marL="0" indent="0">
              <a:buNone/>
            </a:pPr>
            <a:r>
              <a:rPr lang="en-US" sz="1800" b="0" i="0" dirty="0">
                <a:solidFill>
                  <a:srgbClr val="999999"/>
                </a:solidFill>
                <a:effectLst/>
                <a:latin typeface="Consolas" panose="020B0609020204030204" pitchFamily="49" charset="0"/>
              </a:rPr>
              <a:t>			}</a:t>
            </a:r>
            <a:r>
              <a:rPr lang="en-US" sz="1800" b="0" i="0" dirty="0">
                <a:solidFill>
                  <a:srgbClr val="000000"/>
                </a:solidFill>
                <a:effectLst/>
                <a:latin typeface="Consolas" panose="020B0609020204030204" pitchFamily="49" charset="0"/>
              </a:rPr>
              <a:t> </a:t>
            </a:r>
          </a:p>
          <a:p>
            <a:pPr marL="0" indent="0">
              <a:buNone/>
            </a:pPr>
            <a:r>
              <a:rPr lang="en-US" sz="1800" b="0" i="0" dirty="0">
                <a:solidFill>
                  <a:srgbClr val="999999"/>
                </a:solidFill>
                <a:effectLst/>
                <a:latin typeface="Consolas" panose="020B0609020204030204" pitchFamily="49" charset="0"/>
              </a:rPr>
              <a:t>		}</a:t>
            </a:r>
            <a:r>
              <a:rPr lang="en-US" sz="1800" b="0" i="0" dirty="0">
                <a:solidFill>
                  <a:srgbClr val="000000"/>
                </a:solidFill>
                <a:effectLst/>
                <a:latin typeface="Consolas" panose="020B0609020204030204" pitchFamily="49" charset="0"/>
              </a:rPr>
              <a:t> </a:t>
            </a:r>
          </a:p>
          <a:p>
            <a:pPr marL="0" indent="0">
              <a:buNone/>
            </a:pPr>
            <a:r>
              <a:rPr lang="en-US" sz="1800" b="0" i="0" dirty="0">
                <a:solidFill>
                  <a:srgbClr val="999999"/>
                </a:solidFill>
                <a:effectLst/>
                <a:latin typeface="Consolas" panose="020B0609020204030204" pitchFamily="49" charset="0"/>
              </a:rPr>
              <a:t>	}</a:t>
            </a:r>
          </a:p>
          <a:p>
            <a:pPr marL="0" indent="0">
              <a:buNone/>
            </a:pPr>
            <a:r>
              <a:rPr lang="en-US" sz="3600" b="0" i="0" dirty="0">
                <a:solidFill>
                  <a:srgbClr val="3A3A3A"/>
                </a:solidFill>
                <a:effectLst/>
                <a:latin typeface="Helvetica" pitchFamily="2" charset="0"/>
              </a:rPr>
              <a:t>If we receive the “toggle” message, we toggle the value of the </a:t>
            </a:r>
            <a:r>
              <a:rPr lang="en-US" sz="3600" b="0" i="0" dirty="0" err="1">
                <a:solidFill>
                  <a:srgbClr val="000000"/>
                </a:solidFill>
                <a:effectLst/>
                <a:latin typeface="Courier New" panose="02070309020205020404" pitchFamily="49" charset="0"/>
              </a:rPr>
              <a:t>ledState</a:t>
            </a:r>
            <a:r>
              <a:rPr lang="en-US" sz="3600" b="0" i="0" dirty="0">
                <a:solidFill>
                  <a:srgbClr val="3A3A3A"/>
                </a:solidFill>
                <a:effectLst/>
                <a:latin typeface="Helvetica" pitchFamily="2" charset="0"/>
              </a:rPr>
              <a:t> variable. Additionally, we notify all clients by calling the </a:t>
            </a:r>
            <a:r>
              <a:rPr lang="en-US" sz="3600" b="0" i="0" dirty="0" err="1">
                <a:solidFill>
                  <a:srgbClr val="000000"/>
                </a:solidFill>
                <a:effectLst/>
                <a:latin typeface="Courier New" panose="02070309020205020404" pitchFamily="49" charset="0"/>
              </a:rPr>
              <a:t>notifyClients</a:t>
            </a:r>
            <a:r>
              <a:rPr lang="en-US" sz="3600" b="0" i="0" dirty="0">
                <a:solidFill>
                  <a:srgbClr val="000000"/>
                </a:solidFill>
                <a:effectLst/>
                <a:latin typeface="Courier New" panose="02070309020205020404" pitchFamily="49" charset="0"/>
              </a:rPr>
              <a:t>()</a:t>
            </a:r>
            <a:r>
              <a:rPr lang="en-US" sz="3600" b="0" i="0" dirty="0">
                <a:solidFill>
                  <a:srgbClr val="3A3A3A"/>
                </a:solidFill>
                <a:effectLst/>
                <a:latin typeface="Helvetica" pitchFamily="2" charset="0"/>
              </a:rPr>
              <a:t> function. This way, all clients are notified of the change and update the interface accordingly.</a:t>
            </a:r>
            <a:endParaRPr lang="en-NG" sz="3600" dirty="0"/>
          </a:p>
        </p:txBody>
      </p:sp>
    </p:spTree>
    <p:extLst>
      <p:ext uri="{BB962C8B-B14F-4D97-AF65-F5344CB8AC3E}">
        <p14:creationId xmlns:p14="http://schemas.microsoft.com/office/powerpoint/2010/main" val="268697703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107BB-93E2-799D-8FD7-9D5958E9FDA6}"/>
              </a:ext>
            </a:extLst>
          </p:cNvPr>
          <p:cNvSpPr>
            <a:spLocks noGrp="1"/>
          </p:cNvSpPr>
          <p:nvPr>
            <p:ph type="title"/>
          </p:nvPr>
        </p:nvSpPr>
        <p:spPr/>
        <p:txBody>
          <a:bodyPr/>
          <a:lstStyle/>
          <a:p>
            <a:r>
              <a:rPr lang="en-US" b="1" i="0" dirty="0">
                <a:solidFill>
                  <a:srgbClr val="3A3A3A"/>
                </a:solidFill>
                <a:effectLst/>
                <a:latin typeface="Helvetica" pitchFamily="2" charset="0"/>
              </a:rPr>
              <a:t>Configure the WebSocket server</a:t>
            </a:r>
            <a:endParaRPr lang="en-NG" dirty="0"/>
          </a:p>
        </p:txBody>
      </p:sp>
      <p:sp>
        <p:nvSpPr>
          <p:cNvPr id="3" name="Content Placeholder 2">
            <a:extLst>
              <a:ext uri="{FF2B5EF4-FFF2-40B4-BE49-F238E27FC236}">
                <a16:creationId xmlns:a16="http://schemas.microsoft.com/office/drawing/2014/main" id="{2ADFA940-9EDC-0B67-323E-4DFE6EDEAB9E}"/>
              </a:ext>
            </a:extLst>
          </p:cNvPr>
          <p:cNvSpPr>
            <a:spLocks noGrp="1"/>
          </p:cNvSpPr>
          <p:nvPr>
            <p:ph idx="1"/>
          </p:nvPr>
        </p:nvSpPr>
        <p:spPr/>
        <p:txBody>
          <a:bodyPr/>
          <a:lstStyle/>
          <a:p>
            <a:r>
              <a:rPr lang="en-US" b="0" i="0" dirty="0">
                <a:solidFill>
                  <a:srgbClr val="3A3A3A"/>
                </a:solidFill>
                <a:effectLst/>
                <a:latin typeface="Helvetica" pitchFamily="2" charset="0"/>
              </a:rPr>
              <a:t>Now we need to configure an event listener to handle the different asynchronous steps of the WebSocket protocol. This event handler can be implemented by defining the </a:t>
            </a:r>
            <a:r>
              <a:rPr lang="en-US" b="0" i="0" dirty="0" err="1">
                <a:solidFill>
                  <a:srgbClr val="000000"/>
                </a:solidFill>
                <a:effectLst/>
                <a:latin typeface="Courier New" panose="02070309020205020404" pitchFamily="49" charset="0"/>
              </a:rPr>
              <a:t>onEvent</a:t>
            </a:r>
            <a:r>
              <a:rPr lang="en-US" b="0" i="0" dirty="0">
                <a:solidFill>
                  <a:srgbClr val="000000"/>
                </a:solidFill>
                <a:effectLst/>
                <a:latin typeface="Courier New" panose="02070309020205020404" pitchFamily="49" charset="0"/>
              </a:rPr>
              <a:t>()</a:t>
            </a:r>
            <a:r>
              <a:rPr lang="en-US" b="0" i="0" dirty="0">
                <a:solidFill>
                  <a:srgbClr val="3A3A3A"/>
                </a:solidFill>
                <a:effectLst/>
                <a:latin typeface="Helvetica" pitchFamily="2" charset="0"/>
              </a:rPr>
              <a:t> as follows:</a:t>
            </a:r>
            <a:endParaRPr lang="en-NG" dirty="0"/>
          </a:p>
        </p:txBody>
      </p:sp>
    </p:spTree>
    <p:extLst>
      <p:ext uri="{BB962C8B-B14F-4D97-AF65-F5344CB8AC3E}">
        <p14:creationId xmlns:p14="http://schemas.microsoft.com/office/powerpoint/2010/main" val="28286827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91FA8-C134-1241-E052-F6B1343F70B9}"/>
              </a:ext>
            </a:extLst>
          </p:cNvPr>
          <p:cNvSpPr>
            <a:spLocks noGrp="1"/>
          </p:cNvSpPr>
          <p:nvPr>
            <p:ph type="title"/>
          </p:nvPr>
        </p:nvSpPr>
        <p:spPr/>
        <p:txBody>
          <a:bodyPr/>
          <a:lstStyle/>
          <a:p>
            <a:endParaRPr lang="en-NG"/>
          </a:p>
        </p:txBody>
      </p:sp>
      <p:sp>
        <p:nvSpPr>
          <p:cNvPr id="3" name="Content Placeholder 2">
            <a:extLst>
              <a:ext uri="{FF2B5EF4-FFF2-40B4-BE49-F238E27FC236}">
                <a16:creationId xmlns:a16="http://schemas.microsoft.com/office/drawing/2014/main" id="{1B8E8920-3344-B653-80C2-5A65D77EF246}"/>
              </a:ext>
            </a:extLst>
          </p:cNvPr>
          <p:cNvSpPr>
            <a:spLocks noGrp="1"/>
          </p:cNvSpPr>
          <p:nvPr>
            <p:ph idx="1"/>
          </p:nvPr>
        </p:nvSpPr>
        <p:spPr/>
        <p:txBody>
          <a:bodyPr>
            <a:normAutofit fontScale="85000" lnSpcReduction="20000"/>
          </a:bodyPr>
          <a:lstStyle/>
          <a:p>
            <a:pPr marL="0" indent="0">
              <a:buNone/>
            </a:pPr>
            <a:r>
              <a:rPr lang="en-US" sz="1400" dirty="0">
                <a:solidFill>
                  <a:srgbClr val="0077AA"/>
                </a:solidFill>
                <a:effectLst/>
              </a:rPr>
              <a:t>void</a:t>
            </a:r>
            <a:r>
              <a:rPr lang="en-US" sz="1400" dirty="0"/>
              <a:t> </a:t>
            </a:r>
            <a:r>
              <a:rPr lang="en-US" sz="1400" dirty="0" err="1">
                <a:solidFill>
                  <a:srgbClr val="DD4A68"/>
                </a:solidFill>
                <a:effectLst/>
              </a:rPr>
              <a:t>onEvent</a:t>
            </a:r>
            <a:r>
              <a:rPr lang="en-US" sz="1400" dirty="0">
                <a:solidFill>
                  <a:srgbClr val="999999"/>
                </a:solidFill>
                <a:effectLst/>
              </a:rPr>
              <a:t>(</a:t>
            </a:r>
            <a:r>
              <a:rPr lang="en-US" sz="1400" dirty="0" err="1"/>
              <a:t>AsyncWebSocket</a:t>
            </a:r>
            <a:r>
              <a:rPr lang="en-US" sz="1400" dirty="0"/>
              <a:t> </a:t>
            </a:r>
            <a:r>
              <a:rPr lang="en-US" sz="1400" dirty="0">
                <a:solidFill>
                  <a:srgbClr val="9A6E3A"/>
                </a:solidFill>
                <a:effectLst/>
              </a:rPr>
              <a:t>*</a:t>
            </a:r>
            <a:r>
              <a:rPr lang="en-US" sz="1400" dirty="0"/>
              <a:t>server</a:t>
            </a:r>
            <a:r>
              <a:rPr lang="en-US" sz="1400" dirty="0">
                <a:solidFill>
                  <a:srgbClr val="999999"/>
                </a:solidFill>
                <a:effectLst/>
              </a:rPr>
              <a:t>,</a:t>
            </a:r>
            <a:r>
              <a:rPr lang="en-US" sz="1400" dirty="0"/>
              <a:t> </a:t>
            </a:r>
            <a:r>
              <a:rPr lang="en-US" sz="1400" dirty="0" err="1"/>
              <a:t>AsyncWebSocketClient</a:t>
            </a:r>
            <a:r>
              <a:rPr lang="en-US" sz="1400" dirty="0"/>
              <a:t> </a:t>
            </a:r>
            <a:r>
              <a:rPr lang="en-US" sz="1400" dirty="0">
                <a:solidFill>
                  <a:srgbClr val="9A6E3A"/>
                </a:solidFill>
                <a:effectLst/>
              </a:rPr>
              <a:t>*</a:t>
            </a:r>
            <a:r>
              <a:rPr lang="en-US" sz="1400" dirty="0"/>
              <a:t>client</a:t>
            </a:r>
            <a:r>
              <a:rPr lang="en-US" sz="1400" dirty="0">
                <a:solidFill>
                  <a:srgbClr val="999999"/>
                </a:solidFill>
                <a:effectLst/>
              </a:rPr>
              <a:t>,</a:t>
            </a:r>
            <a:r>
              <a:rPr lang="en-US" sz="1400" dirty="0"/>
              <a:t> </a:t>
            </a:r>
            <a:r>
              <a:rPr lang="en-US" sz="1400" dirty="0" err="1"/>
              <a:t>AwsEventType</a:t>
            </a:r>
            <a:r>
              <a:rPr lang="en-US" sz="1400" dirty="0"/>
              <a:t> type</a:t>
            </a:r>
            <a:r>
              <a:rPr lang="en-US" sz="1400" dirty="0">
                <a:solidFill>
                  <a:srgbClr val="999999"/>
                </a:solidFill>
                <a:effectLst/>
              </a:rPr>
              <a:t>,</a:t>
            </a:r>
            <a:r>
              <a:rPr lang="en-US" sz="1400" dirty="0"/>
              <a:t> </a:t>
            </a:r>
            <a:r>
              <a:rPr lang="en-US" sz="1400" dirty="0">
                <a:solidFill>
                  <a:srgbClr val="0077AA"/>
                </a:solidFill>
                <a:effectLst/>
              </a:rPr>
              <a:t>void</a:t>
            </a:r>
            <a:r>
              <a:rPr lang="en-US" sz="1400" dirty="0"/>
              <a:t> </a:t>
            </a:r>
            <a:r>
              <a:rPr lang="en-US" sz="1400" dirty="0">
                <a:solidFill>
                  <a:srgbClr val="9A6E3A"/>
                </a:solidFill>
                <a:effectLst/>
              </a:rPr>
              <a:t>*</a:t>
            </a:r>
            <a:r>
              <a:rPr lang="en-US" sz="1400" dirty="0" err="1"/>
              <a:t>arg</a:t>
            </a:r>
            <a:r>
              <a:rPr lang="en-US" sz="1400" dirty="0">
                <a:solidFill>
                  <a:srgbClr val="999999"/>
                </a:solidFill>
                <a:effectLst/>
              </a:rPr>
              <a:t>,</a:t>
            </a:r>
            <a:r>
              <a:rPr lang="en-US" sz="1400" dirty="0"/>
              <a:t> </a:t>
            </a:r>
            <a:r>
              <a:rPr lang="en-US" sz="1400" dirty="0">
                <a:solidFill>
                  <a:srgbClr val="DD4A68"/>
                </a:solidFill>
                <a:effectLst/>
              </a:rPr>
              <a:t>uint8_t</a:t>
            </a:r>
            <a:r>
              <a:rPr lang="en-US" sz="1400" dirty="0"/>
              <a:t> </a:t>
            </a:r>
            <a:r>
              <a:rPr lang="en-US" sz="1400" dirty="0">
                <a:solidFill>
                  <a:srgbClr val="9A6E3A"/>
                </a:solidFill>
                <a:effectLst/>
              </a:rPr>
              <a:t>*</a:t>
            </a:r>
            <a:r>
              <a:rPr lang="en-US" sz="1400" dirty="0"/>
              <a:t>data</a:t>
            </a:r>
            <a:r>
              <a:rPr lang="en-US" sz="1400" dirty="0">
                <a:solidFill>
                  <a:srgbClr val="999999"/>
                </a:solidFill>
                <a:effectLst/>
              </a:rPr>
              <a:t>,</a:t>
            </a:r>
            <a:r>
              <a:rPr lang="en-US" sz="1400" dirty="0"/>
              <a:t> </a:t>
            </a:r>
            <a:r>
              <a:rPr lang="en-US" sz="1400" dirty="0" err="1">
                <a:solidFill>
                  <a:srgbClr val="DD4A68"/>
                </a:solidFill>
                <a:effectLst/>
              </a:rPr>
              <a:t>size_t</a:t>
            </a:r>
            <a:r>
              <a:rPr lang="en-US" sz="1400" dirty="0"/>
              <a:t> </a:t>
            </a:r>
            <a:r>
              <a:rPr lang="en-US" sz="1400" dirty="0" err="1"/>
              <a:t>len</a:t>
            </a:r>
            <a:r>
              <a:rPr lang="en-US" sz="1400" dirty="0">
                <a:solidFill>
                  <a:srgbClr val="999999"/>
                </a:solidFill>
                <a:effectLst/>
              </a:rPr>
              <a:t>)</a:t>
            </a:r>
            <a:r>
              <a:rPr lang="en-US" sz="1400" dirty="0"/>
              <a:t> </a:t>
            </a:r>
            <a:r>
              <a:rPr lang="en-US" sz="1400" dirty="0">
                <a:solidFill>
                  <a:srgbClr val="999999"/>
                </a:solidFill>
                <a:effectLst/>
              </a:rPr>
              <a:t>{</a:t>
            </a:r>
            <a:r>
              <a:rPr lang="en-US" sz="1400" dirty="0"/>
              <a:t> </a:t>
            </a:r>
          </a:p>
          <a:p>
            <a:pPr marL="0" indent="0">
              <a:buNone/>
            </a:pPr>
            <a:r>
              <a:rPr lang="en-US" sz="1400" dirty="0">
                <a:solidFill>
                  <a:srgbClr val="0077AA"/>
                </a:solidFill>
                <a:effectLst/>
              </a:rPr>
              <a:t>	switch</a:t>
            </a:r>
            <a:r>
              <a:rPr lang="en-US" sz="1400" dirty="0"/>
              <a:t> </a:t>
            </a:r>
            <a:r>
              <a:rPr lang="en-US" sz="1400" dirty="0">
                <a:solidFill>
                  <a:srgbClr val="999999"/>
                </a:solidFill>
                <a:effectLst/>
              </a:rPr>
              <a:t>(</a:t>
            </a:r>
            <a:r>
              <a:rPr lang="en-US" sz="1400" dirty="0"/>
              <a:t>type</a:t>
            </a:r>
            <a:r>
              <a:rPr lang="en-US" sz="1400" dirty="0">
                <a:solidFill>
                  <a:srgbClr val="999999"/>
                </a:solidFill>
                <a:effectLst/>
              </a:rPr>
              <a:t>)</a:t>
            </a:r>
            <a:r>
              <a:rPr lang="en-US" sz="1400" dirty="0"/>
              <a:t> </a:t>
            </a:r>
            <a:r>
              <a:rPr lang="en-US" sz="1400" dirty="0">
                <a:solidFill>
                  <a:srgbClr val="999999"/>
                </a:solidFill>
                <a:effectLst/>
              </a:rPr>
              <a:t>{</a:t>
            </a:r>
            <a:r>
              <a:rPr lang="en-US" sz="1400" dirty="0"/>
              <a:t> </a:t>
            </a:r>
          </a:p>
          <a:p>
            <a:pPr marL="0" indent="0">
              <a:buNone/>
            </a:pPr>
            <a:r>
              <a:rPr lang="en-US" sz="1400" dirty="0">
                <a:solidFill>
                  <a:srgbClr val="0077AA"/>
                </a:solidFill>
                <a:effectLst/>
              </a:rPr>
              <a:t>		case</a:t>
            </a:r>
            <a:r>
              <a:rPr lang="en-US" sz="1400" dirty="0"/>
              <a:t> WS_EVT_CONNECT</a:t>
            </a:r>
            <a:r>
              <a:rPr lang="en-US" sz="1400" dirty="0">
                <a:solidFill>
                  <a:srgbClr val="9A6E3A"/>
                </a:solidFill>
                <a:effectLst/>
              </a:rPr>
              <a:t>:</a:t>
            </a:r>
            <a:r>
              <a:rPr lang="en-US" sz="1400" dirty="0"/>
              <a:t> </a:t>
            </a:r>
          </a:p>
          <a:p>
            <a:pPr marL="0" indent="0">
              <a:buNone/>
            </a:pPr>
            <a:r>
              <a:rPr lang="en-US" sz="1400" dirty="0"/>
              <a:t>			</a:t>
            </a:r>
            <a:r>
              <a:rPr lang="en-US" sz="1400" dirty="0" err="1"/>
              <a:t>Serial</a:t>
            </a:r>
            <a:r>
              <a:rPr lang="en-US" sz="1400" dirty="0" err="1">
                <a:solidFill>
                  <a:srgbClr val="999999"/>
                </a:solidFill>
                <a:effectLst/>
              </a:rPr>
              <a:t>.</a:t>
            </a:r>
            <a:r>
              <a:rPr lang="en-US" sz="1400" dirty="0" err="1">
                <a:solidFill>
                  <a:srgbClr val="DD4A68"/>
                </a:solidFill>
                <a:effectLst/>
              </a:rPr>
              <a:t>printf</a:t>
            </a:r>
            <a:r>
              <a:rPr lang="en-US" sz="1400" dirty="0">
                <a:solidFill>
                  <a:srgbClr val="999999"/>
                </a:solidFill>
                <a:effectLst/>
              </a:rPr>
              <a:t>(</a:t>
            </a:r>
            <a:r>
              <a:rPr lang="en-US" sz="1400" dirty="0">
                <a:solidFill>
                  <a:srgbClr val="669900"/>
                </a:solidFill>
                <a:effectLst/>
              </a:rPr>
              <a:t>"WebSocket client #%u connected from %s\n"</a:t>
            </a:r>
            <a:r>
              <a:rPr lang="en-US" sz="1400" dirty="0">
                <a:solidFill>
                  <a:srgbClr val="999999"/>
                </a:solidFill>
                <a:effectLst/>
              </a:rPr>
              <a:t>,</a:t>
            </a:r>
            <a:r>
              <a:rPr lang="en-US" sz="1400" dirty="0"/>
              <a:t> client</a:t>
            </a:r>
            <a:r>
              <a:rPr lang="en-US" sz="1400" dirty="0">
                <a:solidFill>
                  <a:srgbClr val="9A6E3A"/>
                </a:solidFill>
                <a:effectLst/>
              </a:rPr>
              <a:t>-&gt;</a:t>
            </a:r>
            <a:r>
              <a:rPr lang="en-US" sz="1400" dirty="0">
                <a:solidFill>
                  <a:srgbClr val="DD4A68"/>
                </a:solidFill>
                <a:effectLst/>
              </a:rPr>
              <a:t>id</a:t>
            </a:r>
            <a:r>
              <a:rPr lang="en-US" sz="1400" dirty="0">
                <a:solidFill>
                  <a:srgbClr val="999999"/>
                </a:solidFill>
                <a:effectLst/>
              </a:rPr>
              <a:t>(),</a:t>
            </a:r>
            <a:r>
              <a:rPr lang="en-US" sz="1400" dirty="0"/>
              <a:t> client</a:t>
            </a:r>
            <a:r>
              <a:rPr lang="en-US" sz="1400" dirty="0">
                <a:solidFill>
                  <a:srgbClr val="9A6E3A"/>
                </a:solidFill>
                <a:effectLst/>
              </a:rPr>
              <a:t>-					&gt;</a:t>
            </a:r>
            <a:r>
              <a:rPr lang="en-US" sz="1400" dirty="0" err="1">
                <a:solidFill>
                  <a:srgbClr val="DD4A68"/>
                </a:solidFill>
                <a:effectLst/>
              </a:rPr>
              <a:t>remoteIP</a:t>
            </a:r>
            <a:r>
              <a:rPr lang="en-US" sz="1400" dirty="0">
                <a:solidFill>
                  <a:srgbClr val="999999"/>
                </a:solidFill>
                <a:effectLst/>
              </a:rPr>
              <a:t>().</a:t>
            </a:r>
            <a:r>
              <a:rPr lang="en-US" sz="1400" dirty="0" err="1">
                <a:solidFill>
                  <a:srgbClr val="DD4A68"/>
                </a:solidFill>
                <a:effectLst/>
              </a:rPr>
              <a:t>toString</a:t>
            </a:r>
            <a:r>
              <a:rPr lang="en-US" sz="1400" dirty="0">
                <a:solidFill>
                  <a:srgbClr val="999999"/>
                </a:solidFill>
                <a:effectLst/>
              </a:rPr>
              <a:t>().</a:t>
            </a:r>
            <a:r>
              <a:rPr lang="en-US" sz="1400" dirty="0" err="1">
                <a:solidFill>
                  <a:srgbClr val="DD4A68"/>
                </a:solidFill>
                <a:effectLst/>
              </a:rPr>
              <a:t>c_str</a:t>
            </a:r>
            <a:r>
              <a:rPr lang="en-US" sz="1400" dirty="0">
                <a:solidFill>
                  <a:srgbClr val="999999"/>
                </a:solidFill>
                <a:effectLst/>
              </a:rPr>
              <a:t>());</a:t>
            </a:r>
            <a:r>
              <a:rPr lang="en-US" sz="1400" dirty="0"/>
              <a:t> </a:t>
            </a:r>
          </a:p>
          <a:p>
            <a:pPr marL="0" indent="0">
              <a:buNone/>
            </a:pPr>
            <a:r>
              <a:rPr lang="en-US" sz="1400" dirty="0">
                <a:solidFill>
                  <a:srgbClr val="0077AA"/>
                </a:solidFill>
                <a:effectLst/>
              </a:rPr>
              <a:t>			break</a:t>
            </a:r>
            <a:r>
              <a:rPr lang="en-US" sz="1400" dirty="0">
                <a:solidFill>
                  <a:srgbClr val="999999"/>
                </a:solidFill>
                <a:effectLst/>
              </a:rPr>
              <a:t>;</a:t>
            </a:r>
            <a:r>
              <a:rPr lang="en-US" sz="1400" dirty="0"/>
              <a:t> </a:t>
            </a:r>
          </a:p>
          <a:p>
            <a:pPr marL="0" indent="0">
              <a:buNone/>
            </a:pPr>
            <a:r>
              <a:rPr lang="en-US" sz="1400" dirty="0">
                <a:solidFill>
                  <a:srgbClr val="0077AA"/>
                </a:solidFill>
                <a:effectLst/>
              </a:rPr>
              <a:t>		case</a:t>
            </a:r>
            <a:r>
              <a:rPr lang="en-US" sz="1400" dirty="0"/>
              <a:t> WS_EVT_DISCONNECT</a:t>
            </a:r>
            <a:r>
              <a:rPr lang="en-US" sz="1400" dirty="0">
                <a:solidFill>
                  <a:srgbClr val="9A6E3A"/>
                </a:solidFill>
                <a:effectLst/>
              </a:rPr>
              <a:t>:</a:t>
            </a:r>
            <a:r>
              <a:rPr lang="en-US" sz="1400" dirty="0"/>
              <a:t> </a:t>
            </a:r>
          </a:p>
          <a:p>
            <a:pPr marL="0" indent="0">
              <a:buNone/>
            </a:pPr>
            <a:r>
              <a:rPr lang="en-US" sz="1400" dirty="0"/>
              <a:t>			</a:t>
            </a:r>
            <a:r>
              <a:rPr lang="en-US" sz="1400" dirty="0" err="1"/>
              <a:t>Serial</a:t>
            </a:r>
            <a:r>
              <a:rPr lang="en-US" sz="1400" dirty="0" err="1">
                <a:solidFill>
                  <a:srgbClr val="999999"/>
                </a:solidFill>
                <a:effectLst/>
              </a:rPr>
              <a:t>.</a:t>
            </a:r>
            <a:r>
              <a:rPr lang="en-US" sz="1400" dirty="0" err="1">
                <a:solidFill>
                  <a:srgbClr val="DD4A68"/>
                </a:solidFill>
                <a:effectLst/>
              </a:rPr>
              <a:t>printf</a:t>
            </a:r>
            <a:r>
              <a:rPr lang="en-US" sz="1400" dirty="0">
                <a:solidFill>
                  <a:srgbClr val="999999"/>
                </a:solidFill>
                <a:effectLst/>
              </a:rPr>
              <a:t>(</a:t>
            </a:r>
            <a:r>
              <a:rPr lang="en-US" sz="1400" dirty="0">
                <a:solidFill>
                  <a:srgbClr val="669900"/>
                </a:solidFill>
                <a:effectLst/>
              </a:rPr>
              <a:t>"WebSocket client #%u disconnected\n"</a:t>
            </a:r>
            <a:r>
              <a:rPr lang="en-US" sz="1400" dirty="0">
                <a:solidFill>
                  <a:srgbClr val="999999"/>
                </a:solidFill>
                <a:effectLst/>
              </a:rPr>
              <a:t>,</a:t>
            </a:r>
            <a:r>
              <a:rPr lang="en-US" sz="1400" dirty="0"/>
              <a:t> client</a:t>
            </a:r>
            <a:r>
              <a:rPr lang="en-US" sz="1400" dirty="0">
                <a:solidFill>
                  <a:srgbClr val="9A6E3A"/>
                </a:solidFill>
                <a:effectLst/>
              </a:rPr>
              <a:t>-&gt;</a:t>
            </a:r>
            <a:r>
              <a:rPr lang="en-US" sz="1400" dirty="0">
                <a:solidFill>
                  <a:srgbClr val="DD4A68"/>
                </a:solidFill>
                <a:effectLst/>
              </a:rPr>
              <a:t>id</a:t>
            </a:r>
            <a:r>
              <a:rPr lang="en-US" sz="1400" dirty="0">
                <a:solidFill>
                  <a:srgbClr val="999999"/>
                </a:solidFill>
                <a:effectLst/>
              </a:rPr>
              <a:t>());</a:t>
            </a:r>
            <a:r>
              <a:rPr lang="en-US" sz="1400" dirty="0"/>
              <a:t> </a:t>
            </a:r>
          </a:p>
          <a:p>
            <a:pPr marL="0" indent="0">
              <a:buNone/>
            </a:pPr>
            <a:r>
              <a:rPr lang="en-US" sz="1400" dirty="0">
                <a:solidFill>
                  <a:srgbClr val="0077AA"/>
                </a:solidFill>
                <a:effectLst/>
              </a:rPr>
              <a:t>			break</a:t>
            </a:r>
            <a:r>
              <a:rPr lang="en-US" sz="1400" dirty="0">
                <a:solidFill>
                  <a:srgbClr val="999999"/>
                </a:solidFill>
                <a:effectLst/>
              </a:rPr>
              <a:t>;</a:t>
            </a:r>
            <a:r>
              <a:rPr lang="en-US" sz="1400" dirty="0"/>
              <a:t> </a:t>
            </a:r>
          </a:p>
          <a:p>
            <a:pPr marL="0" indent="0">
              <a:buNone/>
            </a:pPr>
            <a:r>
              <a:rPr lang="en-US" sz="1400" dirty="0">
                <a:solidFill>
                  <a:srgbClr val="0077AA"/>
                </a:solidFill>
                <a:effectLst/>
              </a:rPr>
              <a:t>		case</a:t>
            </a:r>
            <a:r>
              <a:rPr lang="en-US" sz="1400" dirty="0"/>
              <a:t> WS_EVT_DATA</a:t>
            </a:r>
            <a:r>
              <a:rPr lang="en-US" sz="1400" dirty="0">
                <a:solidFill>
                  <a:srgbClr val="9A6E3A"/>
                </a:solidFill>
                <a:effectLst/>
              </a:rPr>
              <a:t>:</a:t>
            </a:r>
          </a:p>
          <a:p>
            <a:pPr marL="0" indent="0">
              <a:buNone/>
            </a:pPr>
            <a:r>
              <a:rPr lang="en-US" sz="1400" dirty="0">
                <a:solidFill>
                  <a:srgbClr val="9A6E3A"/>
                </a:solidFill>
              </a:rPr>
              <a:t>			</a:t>
            </a:r>
            <a:r>
              <a:rPr lang="en-US" sz="1400" dirty="0"/>
              <a:t> </a:t>
            </a:r>
            <a:r>
              <a:rPr lang="en-US" sz="1400" dirty="0" err="1">
                <a:solidFill>
                  <a:srgbClr val="DD4A68"/>
                </a:solidFill>
                <a:effectLst/>
              </a:rPr>
              <a:t>handleWebSocketMessage</a:t>
            </a:r>
            <a:r>
              <a:rPr lang="en-US" sz="1400" dirty="0">
                <a:solidFill>
                  <a:srgbClr val="999999"/>
                </a:solidFill>
                <a:effectLst/>
              </a:rPr>
              <a:t>(</a:t>
            </a:r>
            <a:r>
              <a:rPr lang="en-US" sz="1400" dirty="0" err="1"/>
              <a:t>arg</a:t>
            </a:r>
            <a:r>
              <a:rPr lang="en-US" sz="1400" dirty="0">
                <a:solidFill>
                  <a:srgbClr val="999999"/>
                </a:solidFill>
                <a:effectLst/>
              </a:rPr>
              <a:t>,</a:t>
            </a:r>
            <a:r>
              <a:rPr lang="en-US" sz="1400" dirty="0"/>
              <a:t> data</a:t>
            </a:r>
            <a:r>
              <a:rPr lang="en-US" sz="1400" dirty="0">
                <a:solidFill>
                  <a:srgbClr val="999999"/>
                </a:solidFill>
                <a:effectLst/>
              </a:rPr>
              <a:t>,</a:t>
            </a:r>
            <a:r>
              <a:rPr lang="en-US" sz="1400" dirty="0"/>
              <a:t> </a:t>
            </a:r>
            <a:r>
              <a:rPr lang="en-US" sz="1400" dirty="0" err="1"/>
              <a:t>len</a:t>
            </a:r>
            <a:r>
              <a:rPr lang="en-US" sz="1400" dirty="0">
                <a:solidFill>
                  <a:srgbClr val="999999"/>
                </a:solidFill>
                <a:effectLst/>
              </a:rPr>
              <a:t>);</a:t>
            </a:r>
            <a:r>
              <a:rPr lang="en-US" sz="1400" dirty="0"/>
              <a:t> </a:t>
            </a:r>
          </a:p>
          <a:p>
            <a:pPr marL="0" indent="0">
              <a:buNone/>
            </a:pPr>
            <a:r>
              <a:rPr lang="en-US" sz="1400" dirty="0">
                <a:solidFill>
                  <a:srgbClr val="0077AA"/>
                </a:solidFill>
                <a:effectLst/>
              </a:rPr>
              <a:t>			break</a:t>
            </a:r>
            <a:r>
              <a:rPr lang="en-US" sz="1400" dirty="0">
                <a:solidFill>
                  <a:srgbClr val="999999"/>
                </a:solidFill>
                <a:effectLst/>
              </a:rPr>
              <a:t>;</a:t>
            </a:r>
            <a:r>
              <a:rPr lang="en-US" sz="1400" dirty="0"/>
              <a:t> </a:t>
            </a:r>
          </a:p>
          <a:p>
            <a:pPr marL="0" indent="0">
              <a:buNone/>
            </a:pPr>
            <a:r>
              <a:rPr lang="en-US" sz="1400" dirty="0">
                <a:solidFill>
                  <a:srgbClr val="0077AA"/>
                </a:solidFill>
                <a:effectLst/>
              </a:rPr>
              <a:t>		case</a:t>
            </a:r>
            <a:r>
              <a:rPr lang="en-US" sz="1400" dirty="0"/>
              <a:t> WS_EVT_PONG</a:t>
            </a:r>
            <a:r>
              <a:rPr lang="en-US" sz="1400" dirty="0">
                <a:solidFill>
                  <a:srgbClr val="9A6E3A"/>
                </a:solidFill>
                <a:effectLst/>
              </a:rPr>
              <a:t>:</a:t>
            </a:r>
            <a:r>
              <a:rPr lang="en-US" sz="1400" dirty="0"/>
              <a:t> </a:t>
            </a:r>
          </a:p>
          <a:p>
            <a:pPr marL="0" indent="0">
              <a:buNone/>
            </a:pPr>
            <a:r>
              <a:rPr lang="en-US" sz="1400" dirty="0">
                <a:solidFill>
                  <a:srgbClr val="0077AA"/>
                </a:solidFill>
                <a:effectLst/>
              </a:rPr>
              <a:t>		case</a:t>
            </a:r>
            <a:r>
              <a:rPr lang="en-US" sz="1400" dirty="0"/>
              <a:t> WS_EVT_ERROR</a:t>
            </a:r>
            <a:r>
              <a:rPr lang="en-US" sz="1400" dirty="0">
                <a:solidFill>
                  <a:srgbClr val="9A6E3A"/>
                </a:solidFill>
                <a:effectLst/>
              </a:rPr>
              <a:t>:</a:t>
            </a:r>
            <a:r>
              <a:rPr lang="en-US" sz="1400" dirty="0"/>
              <a:t> </a:t>
            </a:r>
          </a:p>
          <a:p>
            <a:pPr marL="0" indent="0">
              <a:buNone/>
            </a:pPr>
            <a:r>
              <a:rPr lang="en-US" sz="1400" dirty="0">
                <a:solidFill>
                  <a:srgbClr val="0077AA"/>
                </a:solidFill>
                <a:effectLst/>
              </a:rPr>
              <a:t>			break</a:t>
            </a:r>
            <a:r>
              <a:rPr lang="en-US" sz="1400" dirty="0">
                <a:solidFill>
                  <a:srgbClr val="999999"/>
                </a:solidFill>
                <a:effectLst/>
              </a:rPr>
              <a:t>;</a:t>
            </a:r>
            <a:r>
              <a:rPr lang="en-US" sz="1400" dirty="0"/>
              <a:t> </a:t>
            </a:r>
          </a:p>
          <a:p>
            <a:pPr marL="0" indent="0">
              <a:buNone/>
            </a:pPr>
            <a:r>
              <a:rPr lang="en-US" sz="1400" dirty="0">
                <a:solidFill>
                  <a:srgbClr val="999999"/>
                </a:solidFill>
                <a:effectLst/>
              </a:rPr>
              <a:t>	}</a:t>
            </a:r>
            <a:r>
              <a:rPr lang="en-US" sz="1400" dirty="0"/>
              <a:t> </a:t>
            </a:r>
          </a:p>
          <a:p>
            <a:pPr marL="0" indent="0">
              <a:buNone/>
            </a:pPr>
            <a:r>
              <a:rPr lang="en-US" sz="1400" dirty="0">
                <a:solidFill>
                  <a:srgbClr val="999999"/>
                </a:solidFill>
                <a:effectLst/>
              </a:rPr>
              <a:t>}</a:t>
            </a:r>
            <a:br>
              <a:rPr lang="en-US" sz="1400" dirty="0"/>
            </a:br>
            <a:endParaRPr lang="en-NG" sz="1400" dirty="0"/>
          </a:p>
        </p:txBody>
      </p:sp>
    </p:spTree>
    <p:extLst>
      <p:ext uri="{BB962C8B-B14F-4D97-AF65-F5344CB8AC3E}">
        <p14:creationId xmlns:p14="http://schemas.microsoft.com/office/powerpoint/2010/main" val="14911248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C357BC-F22D-6A4E-AF16-F4222C508029}"/>
              </a:ext>
            </a:extLst>
          </p:cNvPr>
          <p:cNvSpPr>
            <a:spLocks noGrp="1"/>
          </p:cNvSpPr>
          <p:nvPr>
            <p:ph type="title"/>
          </p:nvPr>
        </p:nvSpPr>
        <p:spPr/>
        <p:txBody>
          <a:bodyPr/>
          <a:lstStyle/>
          <a:p>
            <a:endParaRPr lang="en-NG"/>
          </a:p>
        </p:txBody>
      </p:sp>
      <p:sp>
        <p:nvSpPr>
          <p:cNvPr id="3" name="Content Placeholder 2">
            <a:extLst>
              <a:ext uri="{FF2B5EF4-FFF2-40B4-BE49-F238E27FC236}">
                <a16:creationId xmlns:a16="http://schemas.microsoft.com/office/drawing/2014/main" id="{21052211-5D99-5D39-45EE-C5796807D96A}"/>
              </a:ext>
            </a:extLst>
          </p:cNvPr>
          <p:cNvSpPr>
            <a:spLocks noGrp="1"/>
          </p:cNvSpPr>
          <p:nvPr>
            <p:ph idx="1"/>
          </p:nvPr>
        </p:nvSpPr>
        <p:spPr/>
        <p:txBody>
          <a:bodyPr/>
          <a:lstStyle/>
          <a:p>
            <a:pPr algn="l"/>
            <a:r>
              <a:rPr lang="en-US" b="0" i="0" dirty="0">
                <a:solidFill>
                  <a:srgbClr val="3A3A3A"/>
                </a:solidFill>
                <a:effectLst/>
                <a:latin typeface="Helvetica" pitchFamily="2" charset="0"/>
              </a:rPr>
              <a:t>The </a:t>
            </a:r>
            <a:r>
              <a:rPr lang="en-US" b="0" i="0" dirty="0">
                <a:solidFill>
                  <a:srgbClr val="000000"/>
                </a:solidFill>
                <a:effectLst/>
                <a:latin typeface="Courier New" panose="02070309020205020404" pitchFamily="49" charset="0"/>
              </a:rPr>
              <a:t>type</a:t>
            </a:r>
            <a:r>
              <a:rPr lang="en-US" b="0" i="0" dirty="0">
                <a:solidFill>
                  <a:srgbClr val="3A3A3A"/>
                </a:solidFill>
                <a:effectLst/>
                <a:latin typeface="Helvetica" pitchFamily="2" charset="0"/>
              </a:rPr>
              <a:t> argument represents the event that occurs. It can take the following values:</a:t>
            </a:r>
          </a:p>
          <a:p>
            <a:pPr algn="l">
              <a:buFont typeface="Arial" panose="020B0604020202020204" pitchFamily="34" charset="0"/>
              <a:buChar char="•"/>
            </a:pPr>
            <a:r>
              <a:rPr lang="en-US" b="0" i="0" dirty="0">
                <a:solidFill>
                  <a:srgbClr val="000000"/>
                </a:solidFill>
                <a:effectLst/>
                <a:latin typeface="Courier New" panose="02070309020205020404" pitchFamily="49" charset="0"/>
              </a:rPr>
              <a:t>WS_EVT_CONNECT</a:t>
            </a:r>
            <a:r>
              <a:rPr lang="en-US" b="0" i="0" dirty="0">
                <a:solidFill>
                  <a:srgbClr val="3A3A3A"/>
                </a:solidFill>
                <a:effectLst/>
                <a:latin typeface="Helvetica" pitchFamily="2" charset="0"/>
              </a:rPr>
              <a:t> when a client has logged in;</a:t>
            </a:r>
          </a:p>
          <a:p>
            <a:pPr algn="l">
              <a:buFont typeface="Arial" panose="020B0604020202020204" pitchFamily="34" charset="0"/>
              <a:buChar char="•"/>
            </a:pPr>
            <a:r>
              <a:rPr lang="en-US" b="0" i="0" dirty="0">
                <a:solidFill>
                  <a:srgbClr val="000000"/>
                </a:solidFill>
                <a:effectLst/>
                <a:latin typeface="Courier New" panose="02070309020205020404" pitchFamily="49" charset="0"/>
              </a:rPr>
              <a:t>WS_EVT_DISCONNECT</a:t>
            </a:r>
            <a:r>
              <a:rPr lang="en-US" b="0" i="0" dirty="0">
                <a:solidFill>
                  <a:srgbClr val="3A3A3A"/>
                </a:solidFill>
                <a:effectLst/>
                <a:latin typeface="Helvetica" pitchFamily="2" charset="0"/>
              </a:rPr>
              <a:t> when a client has logged out;</a:t>
            </a:r>
          </a:p>
          <a:p>
            <a:pPr algn="l">
              <a:buFont typeface="Arial" panose="020B0604020202020204" pitchFamily="34" charset="0"/>
              <a:buChar char="•"/>
            </a:pPr>
            <a:r>
              <a:rPr lang="en-US" b="0" i="0" dirty="0">
                <a:solidFill>
                  <a:srgbClr val="000000"/>
                </a:solidFill>
                <a:effectLst/>
                <a:latin typeface="Courier New" panose="02070309020205020404" pitchFamily="49" charset="0"/>
              </a:rPr>
              <a:t>WS_EVT_DATA</a:t>
            </a:r>
            <a:r>
              <a:rPr lang="en-US" b="0" i="0" dirty="0">
                <a:solidFill>
                  <a:srgbClr val="3A3A3A"/>
                </a:solidFill>
                <a:effectLst/>
                <a:latin typeface="Helvetica" pitchFamily="2" charset="0"/>
              </a:rPr>
              <a:t> when a data packet is received from the client;</a:t>
            </a:r>
          </a:p>
          <a:p>
            <a:pPr algn="l">
              <a:buFont typeface="Arial" panose="020B0604020202020204" pitchFamily="34" charset="0"/>
              <a:buChar char="•"/>
            </a:pPr>
            <a:r>
              <a:rPr lang="en-US" b="0" i="0" dirty="0">
                <a:solidFill>
                  <a:srgbClr val="000000"/>
                </a:solidFill>
                <a:effectLst/>
                <a:latin typeface="Courier New" panose="02070309020205020404" pitchFamily="49" charset="0"/>
              </a:rPr>
              <a:t>WS_EVT_PONG</a:t>
            </a:r>
            <a:r>
              <a:rPr lang="en-US" b="0" i="0" dirty="0">
                <a:solidFill>
                  <a:srgbClr val="3A3A3A"/>
                </a:solidFill>
                <a:effectLst/>
                <a:latin typeface="Helvetica" pitchFamily="2" charset="0"/>
              </a:rPr>
              <a:t> in response to a ping request;</a:t>
            </a:r>
          </a:p>
          <a:p>
            <a:pPr algn="l">
              <a:buFont typeface="Arial" panose="020B0604020202020204" pitchFamily="34" charset="0"/>
              <a:buChar char="•"/>
            </a:pPr>
            <a:r>
              <a:rPr lang="en-US" b="0" i="0" dirty="0">
                <a:solidFill>
                  <a:srgbClr val="000000"/>
                </a:solidFill>
                <a:effectLst/>
                <a:latin typeface="Courier New" panose="02070309020205020404" pitchFamily="49" charset="0"/>
              </a:rPr>
              <a:t>WS_EVT_ERROR</a:t>
            </a:r>
            <a:r>
              <a:rPr lang="en-US" b="0" i="0" dirty="0">
                <a:solidFill>
                  <a:srgbClr val="3A3A3A"/>
                </a:solidFill>
                <a:effectLst/>
                <a:latin typeface="Helvetica" pitchFamily="2" charset="0"/>
              </a:rPr>
              <a:t> when an error is received from the client.</a:t>
            </a:r>
          </a:p>
          <a:p>
            <a:endParaRPr lang="en-NG" dirty="0"/>
          </a:p>
        </p:txBody>
      </p:sp>
    </p:spTree>
    <p:extLst>
      <p:ext uri="{BB962C8B-B14F-4D97-AF65-F5344CB8AC3E}">
        <p14:creationId xmlns:p14="http://schemas.microsoft.com/office/powerpoint/2010/main" val="35281377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4FE80B-1116-ECC3-4A96-6A252DB79EB8}"/>
              </a:ext>
            </a:extLst>
          </p:cNvPr>
          <p:cNvSpPr>
            <a:spLocks noGrp="1"/>
          </p:cNvSpPr>
          <p:nvPr>
            <p:ph type="title"/>
          </p:nvPr>
        </p:nvSpPr>
        <p:spPr/>
        <p:txBody>
          <a:bodyPr/>
          <a:lstStyle/>
          <a:p>
            <a:r>
              <a:rPr lang="en-US" b="1" i="0" dirty="0">
                <a:solidFill>
                  <a:srgbClr val="3A3A3A"/>
                </a:solidFill>
                <a:effectLst/>
                <a:latin typeface="Helvetica" pitchFamily="2" charset="0"/>
              </a:rPr>
              <a:t>Initialize WebSocket</a:t>
            </a:r>
            <a:endParaRPr lang="en-NG" dirty="0"/>
          </a:p>
        </p:txBody>
      </p:sp>
      <p:sp>
        <p:nvSpPr>
          <p:cNvPr id="3" name="Content Placeholder 2">
            <a:extLst>
              <a:ext uri="{FF2B5EF4-FFF2-40B4-BE49-F238E27FC236}">
                <a16:creationId xmlns:a16="http://schemas.microsoft.com/office/drawing/2014/main" id="{B5702CB8-37C0-F457-1B55-1C3B7A34696D}"/>
              </a:ext>
            </a:extLst>
          </p:cNvPr>
          <p:cNvSpPr>
            <a:spLocks noGrp="1"/>
          </p:cNvSpPr>
          <p:nvPr>
            <p:ph idx="1"/>
          </p:nvPr>
        </p:nvSpPr>
        <p:spPr/>
        <p:txBody>
          <a:bodyPr/>
          <a:lstStyle/>
          <a:p>
            <a:pPr algn="l"/>
            <a:r>
              <a:rPr lang="en-NG" dirty="0"/>
              <a:t>T</a:t>
            </a:r>
            <a:r>
              <a:rPr lang="en-US" b="0" i="0" dirty="0">
                <a:solidFill>
                  <a:srgbClr val="3A3A3A"/>
                </a:solidFill>
                <a:effectLst/>
                <a:latin typeface="Helvetica" pitchFamily="2" charset="0"/>
              </a:rPr>
              <a:t>he </a:t>
            </a:r>
            <a:r>
              <a:rPr lang="en-US" b="0" i="0" dirty="0" err="1">
                <a:solidFill>
                  <a:srgbClr val="000000"/>
                </a:solidFill>
                <a:effectLst/>
                <a:latin typeface="Courier New" panose="02070309020205020404" pitchFamily="49" charset="0"/>
              </a:rPr>
              <a:t>initWebSocket</a:t>
            </a:r>
            <a:r>
              <a:rPr lang="en-US" b="0" i="0" dirty="0">
                <a:solidFill>
                  <a:srgbClr val="000000"/>
                </a:solidFill>
                <a:effectLst/>
                <a:latin typeface="Courier New" panose="02070309020205020404" pitchFamily="49" charset="0"/>
              </a:rPr>
              <a:t>()</a:t>
            </a:r>
            <a:r>
              <a:rPr lang="en-US" b="0" i="0" dirty="0">
                <a:solidFill>
                  <a:srgbClr val="3A3A3A"/>
                </a:solidFill>
                <a:effectLst/>
                <a:latin typeface="Helvetica" pitchFamily="2" charset="0"/>
              </a:rPr>
              <a:t> function initializes the WebSocket protocol.</a:t>
            </a:r>
          </a:p>
          <a:p>
            <a:pPr marL="0" indent="0">
              <a:buNone/>
            </a:pPr>
            <a:endParaRPr lang="en-NG" dirty="0"/>
          </a:p>
        </p:txBody>
      </p:sp>
      <p:pic>
        <p:nvPicPr>
          <p:cNvPr id="5" name="Picture 4">
            <a:extLst>
              <a:ext uri="{FF2B5EF4-FFF2-40B4-BE49-F238E27FC236}">
                <a16:creationId xmlns:a16="http://schemas.microsoft.com/office/drawing/2014/main" id="{547DF04E-80DC-2D62-6F90-D0A4FCD68872}"/>
              </a:ext>
            </a:extLst>
          </p:cNvPr>
          <p:cNvPicPr>
            <a:picLocks noChangeAspect="1"/>
          </p:cNvPicPr>
          <p:nvPr/>
        </p:nvPicPr>
        <p:blipFill>
          <a:blip r:embed="rId2"/>
          <a:stretch>
            <a:fillRect/>
          </a:stretch>
        </p:blipFill>
        <p:spPr>
          <a:xfrm>
            <a:off x="4127500" y="2553494"/>
            <a:ext cx="3937000" cy="1447800"/>
          </a:xfrm>
          <a:prstGeom prst="rect">
            <a:avLst/>
          </a:prstGeom>
        </p:spPr>
      </p:pic>
    </p:spTree>
    <p:extLst>
      <p:ext uri="{BB962C8B-B14F-4D97-AF65-F5344CB8AC3E}">
        <p14:creationId xmlns:p14="http://schemas.microsoft.com/office/powerpoint/2010/main" val="42351491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933425-BB39-B5B7-6E0E-AEB9B0C23B15}"/>
              </a:ext>
            </a:extLst>
          </p:cNvPr>
          <p:cNvSpPr>
            <a:spLocks noGrp="1"/>
          </p:cNvSpPr>
          <p:nvPr>
            <p:ph type="title"/>
          </p:nvPr>
        </p:nvSpPr>
        <p:spPr/>
        <p:txBody>
          <a:bodyPr/>
          <a:lstStyle/>
          <a:p>
            <a:r>
              <a:rPr lang="en-US" b="1" i="0" dirty="0">
                <a:solidFill>
                  <a:srgbClr val="3A3A3A"/>
                </a:solidFill>
                <a:effectLst/>
                <a:latin typeface="Helvetica" pitchFamily="2" charset="0"/>
              </a:rPr>
              <a:t>processor()</a:t>
            </a:r>
            <a:endParaRPr lang="en-NG" dirty="0"/>
          </a:p>
        </p:txBody>
      </p:sp>
      <p:sp>
        <p:nvSpPr>
          <p:cNvPr id="3" name="Content Placeholder 2">
            <a:extLst>
              <a:ext uri="{FF2B5EF4-FFF2-40B4-BE49-F238E27FC236}">
                <a16:creationId xmlns:a16="http://schemas.microsoft.com/office/drawing/2014/main" id="{FF8F1867-685B-C23E-EACE-80C267A6AF76}"/>
              </a:ext>
            </a:extLst>
          </p:cNvPr>
          <p:cNvSpPr>
            <a:spLocks noGrp="1"/>
          </p:cNvSpPr>
          <p:nvPr>
            <p:ph idx="1"/>
          </p:nvPr>
        </p:nvSpPr>
        <p:spPr/>
        <p:txBody>
          <a:bodyPr/>
          <a:lstStyle/>
          <a:p>
            <a:r>
              <a:rPr lang="en-US" sz="1800" b="0" i="0" dirty="0">
                <a:solidFill>
                  <a:srgbClr val="3A3A3A"/>
                </a:solidFill>
                <a:effectLst/>
                <a:latin typeface="Helvetica" pitchFamily="2" charset="0"/>
              </a:rPr>
              <a:t>The </a:t>
            </a:r>
            <a:r>
              <a:rPr lang="en-US" sz="1800" b="0" i="0" dirty="0">
                <a:solidFill>
                  <a:srgbClr val="000000"/>
                </a:solidFill>
                <a:effectLst/>
                <a:latin typeface="Courier New" panose="02070309020205020404" pitchFamily="49" charset="0"/>
              </a:rPr>
              <a:t>processor()</a:t>
            </a:r>
            <a:r>
              <a:rPr lang="en-US" sz="1800" b="0" i="0" dirty="0">
                <a:solidFill>
                  <a:srgbClr val="3A3A3A"/>
                </a:solidFill>
                <a:effectLst/>
                <a:latin typeface="Helvetica" pitchFamily="2" charset="0"/>
              </a:rPr>
              <a:t> function is responsible for searching for placeholders on the HTML text and replace them with whatever we want before sending the web page to the browser. </a:t>
            </a:r>
          </a:p>
          <a:p>
            <a:r>
              <a:rPr lang="en-US" sz="1800" b="0" i="0" dirty="0">
                <a:solidFill>
                  <a:srgbClr val="3A3A3A"/>
                </a:solidFill>
                <a:effectLst/>
                <a:latin typeface="Helvetica" pitchFamily="2" charset="0"/>
              </a:rPr>
              <a:t>In our case, we’ll replace the </a:t>
            </a:r>
            <a:r>
              <a:rPr lang="en-US" sz="1800" b="0" i="0" dirty="0">
                <a:solidFill>
                  <a:srgbClr val="000000"/>
                </a:solidFill>
                <a:effectLst/>
                <a:latin typeface="Courier New" panose="02070309020205020404" pitchFamily="49" charset="0"/>
              </a:rPr>
              <a:t>%STATE%</a:t>
            </a:r>
            <a:r>
              <a:rPr lang="en-US" sz="1800" b="0" i="0" dirty="0">
                <a:solidFill>
                  <a:srgbClr val="3A3A3A"/>
                </a:solidFill>
                <a:effectLst/>
                <a:latin typeface="Helvetica" pitchFamily="2" charset="0"/>
              </a:rPr>
              <a:t> placeholder with </a:t>
            </a:r>
            <a:r>
              <a:rPr lang="en-US" sz="1800" b="0" i="0" dirty="0">
                <a:solidFill>
                  <a:srgbClr val="000000"/>
                </a:solidFill>
                <a:effectLst/>
                <a:latin typeface="Courier New" panose="02070309020205020404" pitchFamily="49" charset="0"/>
              </a:rPr>
              <a:t>ON</a:t>
            </a:r>
            <a:r>
              <a:rPr lang="en-US" sz="1800" b="0" i="0" dirty="0">
                <a:solidFill>
                  <a:srgbClr val="3A3A3A"/>
                </a:solidFill>
                <a:effectLst/>
                <a:latin typeface="Helvetica" pitchFamily="2" charset="0"/>
              </a:rPr>
              <a:t> if the </a:t>
            </a:r>
            <a:r>
              <a:rPr lang="en-US" sz="1800" b="0" i="0" dirty="0" err="1">
                <a:solidFill>
                  <a:srgbClr val="000000"/>
                </a:solidFill>
                <a:effectLst/>
                <a:latin typeface="Courier New" panose="02070309020205020404" pitchFamily="49" charset="0"/>
              </a:rPr>
              <a:t>ledState</a:t>
            </a:r>
            <a:r>
              <a:rPr lang="en-US" sz="1800" b="0" i="0" dirty="0">
                <a:solidFill>
                  <a:srgbClr val="3A3A3A"/>
                </a:solidFill>
                <a:effectLst/>
                <a:latin typeface="Helvetica" pitchFamily="2" charset="0"/>
              </a:rPr>
              <a:t> is </a:t>
            </a:r>
            <a:r>
              <a:rPr lang="en-US" sz="1800" b="0" i="0" dirty="0">
                <a:solidFill>
                  <a:srgbClr val="000000"/>
                </a:solidFill>
                <a:effectLst/>
                <a:latin typeface="Courier New" panose="02070309020205020404" pitchFamily="49" charset="0"/>
              </a:rPr>
              <a:t>1</a:t>
            </a:r>
            <a:r>
              <a:rPr lang="en-US" sz="1800" b="0" i="0" dirty="0">
                <a:solidFill>
                  <a:srgbClr val="3A3A3A"/>
                </a:solidFill>
                <a:effectLst/>
                <a:latin typeface="Helvetica" pitchFamily="2" charset="0"/>
              </a:rPr>
              <a:t>. Otherwise, replace it with </a:t>
            </a:r>
            <a:r>
              <a:rPr lang="en-US" b="0" i="0" dirty="0">
                <a:solidFill>
                  <a:srgbClr val="000000"/>
                </a:solidFill>
                <a:effectLst/>
                <a:latin typeface="Courier New" panose="02070309020205020404" pitchFamily="49" charset="0"/>
              </a:rPr>
              <a:t>OFF</a:t>
            </a:r>
            <a:r>
              <a:rPr lang="en-US" b="0" i="0" dirty="0">
                <a:solidFill>
                  <a:srgbClr val="3A3A3A"/>
                </a:solidFill>
                <a:effectLst/>
                <a:latin typeface="Helvetica" pitchFamily="2" charset="0"/>
              </a:rPr>
              <a:t>.</a:t>
            </a:r>
            <a:endParaRPr lang="en-NG" dirty="0"/>
          </a:p>
        </p:txBody>
      </p:sp>
      <p:pic>
        <p:nvPicPr>
          <p:cNvPr id="5" name="Picture 4">
            <a:extLst>
              <a:ext uri="{FF2B5EF4-FFF2-40B4-BE49-F238E27FC236}">
                <a16:creationId xmlns:a16="http://schemas.microsoft.com/office/drawing/2014/main" id="{DA596AB1-E48D-7C05-FBE9-56340FBCA8B2}"/>
              </a:ext>
            </a:extLst>
          </p:cNvPr>
          <p:cNvPicPr>
            <a:picLocks noChangeAspect="1"/>
          </p:cNvPicPr>
          <p:nvPr/>
        </p:nvPicPr>
        <p:blipFill>
          <a:blip r:embed="rId2"/>
          <a:stretch>
            <a:fillRect/>
          </a:stretch>
        </p:blipFill>
        <p:spPr>
          <a:xfrm>
            <a:off x="3543300" y="2729592"/>
            <a:ext cx="6781800" cy="3924300"/>
          </a:xfrm>
          <a:prstGeom prst="rect">
            <a:avLst/>
          </a:prstGeom>
        </p:spPr>
      </p:pic>
    </p:spTree>
    <p:extLst>
      <p:ext uri="{BB962C8B-B14F-4D97-AF65-F5344CB8AC3E}">
        <p14:creationId xmlns:p14="http://schemas.microsoft.com/office/powerpoint/2010/main" val="1455920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72504D-09FE-8CD8-528E-F0C2B3300B1F}"/>
              </a:ext>
            </a:extLst>
          </p:cNvPr>
          <p:cNvSpPr>
            <a:spLocks noGrp="1"/>
          </p:cNvSpPr>
          <p:nvPr>
            <p:ph type="title"/>
          </p:nvPr>
        </p:nvSpPr>
        <p:spPr/>
        <p:txBody>
          <a:bodyPr/>
          <a:lstStyle/>
          <a:p>
            <a:r>
              <a:rPr lang="en-NG" dirty="0"/>
              <a:t>To check for Successful Connection</a:t>
            </a:r>
          </a:p>
        </p:txBody>
      </p:sp>
      <p:sp>
        <p:nvSpPr>
          <p:cNvPr id="3" name="Content Placeholder 2">
            <a:extLst>
              <a:ext uri="{FF2B5EF4-FFF2-40B4-BE49-F238E27FC236}">
                <a16:creationId xmlns:a16="http://schemas.microsoft.com/office/drawing/2014/main" id="{5B5FC80E-1924-3CF0-A82B-34A6AA13B818}"/>
              </a:ext>
            </a:extLst>
          </p:cNvPr>
          <p:cNvSpPr>
            <a:spLocks noGrp="1"/>
          </p:cNvSpPr>
          <p:nvPr>
            <p:ph idx="1"/>
          </p:nvPr>
        </p:nvSpPr>
        <p:spPr/>
        <p:txBody>
          <a:bodyPr/>
          <a:lstStyle/>
          <a:p>
            <a:r>
              <a:rPr lang="en-NG" dirty="0"/>
              <a:t>Use status function to check if the connection is successful</a:t>
            </a:r>
          </a:p>
          <a:p>
            <a:endParaRPr lang="en-NG" dirty="0"/>
          </a:p>
          <a:p>
            <a:endParaRPr lang="en-NG" dirty="0"/>
          </a:p>
          <a:p>
            <a:endParaRPr lang="en-NG" dirty="0"/>
          </a:p>
          <a:p>
            <a:endParaRPr lang="en-NG" dirty="0"/>
          </a:p>
          <a:p>
            <a:r>
              <a:rPr lang="en-NG" dirty="0"/>
              <a:t>This code checks if connection has not been achieved and prints “.” till it is achieved</a:t>
            </a:r>
          </a:p>
        </p:txBody>
      </p:sp>
      <p:pic>
        <p:nvPicPr>
          <p:cNvPr id="5" name="Picture 4">
            <a:extLst>
              <a:ext uri="{FF2B5EF4-FFF2-40B4-BE49-F238E27FC236}">
                <a16:creationId xmlns:a16="http://schemas.microsoft.com/office/drawing/2014/main" id="{266D5732-ADF6-5B8E-15BE-B96D4CECEE0C}"/>
              </a:ext>
            </a:extLst>
          </p:cNvPr>
          <p:cNvPicPr>
            <a:picLocks noChangeAspect="1"/>
          </p:cNvPicPr>
          <p:nvPr/>
        </p:nvPicPr>
        <p:blipFill>
          <a:blip r:embed="rId2"/>
          <a:stretch>
            <a:fillRect/>
          </a:stretch>
        </p:blipFill>
        <p:spPr>
          <a:xfrm>
            <a:off x="3308350" y="2471965"/>
            <a:ext cx="5575300" cy="1435100"/>
          </a:xfrm>
          <a:prstGeom prst="rect">
            <a:avLst/>
          </a:prstGeom>
        </p:spPr>
      </p:pic>
    </p:spTree>
    <p:extLst>
      <p:ext uri="{BB962C8B-B14F-4D97-AF65-F5344CB8AC3E}">
        <p14:creationId xmlns:p14="http://schemas.microsoft.com/office/powerpoint/2010/main" val="35316630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FE6F0-64A5-BF97-5C88-46F1C4BEB2FB}"/>
              </a:ext>
            </a:extLst>
          </p:cNvPr>
          <p:cNvSpPr>
            <a:spLocks noGrp="1"/>
          </p:cNvSpPr>
          <p:nvPr>
            <p:ph type="title"/>
          </p:nvPr>
        </p:nvSpPr>
        <p:spPr/>
        <p:txBody>
          <a:bodyPr/>
          <a:lstStyle/>
          <a:p>
            <a:r>
              <a:rPr lang="en-NG" dirty="0"/>
              <a:t>Print out IP Address</a:t>
            </a:r>
          </a:p>
        </p:txBody>
      </p:sp>
      <p:sp>
        <p:nvSpPr>
          <p:cNvPr id="3" name="Content Placeholder 2">
            <a:extLst>
              <a:ext uri="{FF2B5EF4-FFF2-40B4-BE49-F238E27FC236}">
                <a16:creationId xmlns:a16="http://schemas.microsoft.com/office/drawing/2014/main" id="{28766486-6B43-D04C-2571-EF78E2DB575B}"/>
              </a:ext>
            </a:extLst>
          </p:cNvPr>
          <p:cNvSpPr>
            <a:spLocks noGrp="1"/>
          </p:cNvSpPr>
          <p:nvPr>
            <p:ph idx="1"/>
          </p:nvPr>
        </p:nvSpPr>
        <p:spPr/>
        <p:txBody>
          <a:bodyPr/>
          <a:lstStyle/>
          <a:p>
            <a:r>
              <a:rPr lang="en-NG" dirty="0"/>
              <a:t>Use localIP function to get the IP address</a:t>
            </a:r>
          </a:p>
          <a:p>
            <a:endParaRPr lang="en-NG" dirty="0"/>
          </a:p>
          <a:p>
            <a:endParaRPr lang="en-NG" dirty="0"/>
          </a:p>
          <a:p>
            <a:r>
              <a:rPr lang="en-NG" dirty="0"/>
              <a:t>It returns the IP address</a:t>
            </a:r>
          </a:p>
        </p:txBody>
      </p:sp>
      <p:pic>
        <p:nvPicPr>
          <p:cNvPr id="5" name="Picture 4">
            <a:extLst>
              <a:ext uri="{FF2B5EF4-FFF2-40B4-BE49-F238E27FC236}">
                <a16:creationId xmlns:a16="http://schemas.microsoft.com/office/drawing/2014/main" id="{800C7F3B-872D-488E-877C-439AAB5670C7}"/>
              </a:ext>
            </a:extLst>
          </p:cNvPr>
          <p:cNvPicPr>
            <a:picLocks noChangeAspect="1"/>
          </p:cNvPicPr>
          <p:nvPr/>
        </p:nvPicPr>
        <p:blipFill>
          <a:blip r:embed="rId2"/>
          <a:stretch>
            <a:fillRect/>
          </a:stretch>
        </p:blipFill>
        <p:spPr>
          <a:xfrm>
            <a:off x="3587750" y="2436586"/>
            <a:ext cx="5016500" cy="482600"/>
          </a:xfrm>
          <a:prstGeom prst="rect">
            <a:avLst/>
          </a:prstGeom>
        </p:spPr>
      </p:pic>
    </p:spTree>
    <p:extLst>
      <p:ext uri="{BB962C8B-B14F-4D97-AF65-F5344CB8AC3E}">
        <p14:creationId xmlns:p14="http://schemas.microsoft.com/office/powerpoint/2010/main" val="41169783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3B942A-C4AA-EE15-89F0-25490FC59246}"/>
              </a:ext>
            </a:extLst>
          </p:cNvPr>
          <p:cNvSpPr>
            <a:spLocks noGrp="1"/>
          </p:cNvSpPr>
          <p:nvPr>
            <p:ph type="title"/>
          </p:nvPr>
        </p:nvSpPr>
        <p:spPr/>
        <p:txBody>
          <a:bodyPr/>
          <a:lstStyle/>
          <a:p>
            <a:r>
              <a:rPr lang="en-NG" dirty="0"/>
              <a:t>HTTP Get</a:t>
            </a:r>
          </a:p>
        </p:txBody>
      </p:sp>
      <p:sp>
        <p:nvSpPr>
          <p:cNvPr id="3" name="Content Placeholder 2">
            <a:extLst>
              <a:ext uri="{FF2B5EF4-FFF2-40B4-BE49-F238E27FC236}">
                <a16:creationId xmlns:a16="http://schemas.microsoft.com/office/drawing/2014/main" id="{0F4F354C-0736-F71C-A533-40C503941367}"/>
              </a:ext>
            </a:extLst>
          </p:cNvPr>
          <p:cNvSpPr>
            <a:spLocks noGrp="1"/>
          </p:cNvSpPr>
          <p:nvPr>
            <p:ph idx="1"/>
          </p:nvPr>
        </p:nvSpPr>
        <p:spPr/>
        <p:txBody>
          <a:bodyPr/>
          <a:lstStyle/>
          <a:p>
            <a:pPr algn="l"/>
            <a:r>
              <a:rPr lang="en-US" b="0" i="0" dirty="0">
                <a:solidFill>
                  <a:srgbClr val="000000"/>
                </a:solidFill>
                <a:effectLst/>
                <a:latin typeface="Verdana" panose="020B0604030504040204" pitchFamily="34" charset="0"/>
              </a:rPr>
              <a:t>GET is used to request data from a specified resource.</a:t>
            </a:r>
          </a:p>
          <a:p>
            <a:pPr algn="l"/>
            <a:r>
              <a:rPr lang="en-US" b="0" i="0" dirty="0">
                <a:solidFill>
                  <a:srgbClr val="000000"/>
                </a:solidFill>
                <a:effectLst/>
                <a:latin typeface="Verdana" panose="020B0604030504040204" pitchFamily="34" charset="0"/>
              </a:rPr>
              <a:t>Note that the query string (name/value pairs) is sent in the URL of a GET request:</a:t>
            </a:r>
          </a:p>
          <a:p>
            <a:endParaRPr lang="en-NG" dirty="0"/>
          </a:p>
        </p:txBody>
      </p:sp>
      <p:pic>
        <p:nvPicPr>
          <p:cNvPr id="5" name="Picture 4">
            <a:extLst>
              <a:ext uri="{FF2B5EF4-FFF2-40B4-BE49-F238E27FC236}">
                <a16:creationId xmlns:a16="http://schemas.microsoft.com/office/drawing/2014/main" id="{99EE27F8-DBB3-88E9-ABC7-0DA431365AF6}"/>
              </a:ext>
            </a:extLst>
          </p:cNvPr>
          <p:cNvPicPr>
            <a:picLocks noChangeAspect="1"/>
          </p:cNvPicPr>
          <p:nvPr/>
        </p:nvPicPr>
        <p:blipFill>
          <a:blip r:embed="rId2"/>
          <a:stretch>
            <a:fillRect/>
          </a:stretch>
        </p:blipFill>
        <p:spPr>
          <a:xfrm>
            <a:off x="3219450" y="3257550"/>
            <a:ext cx="5753100" cy="342900"/>
          </a:xfrm>
          <a:prstGeom prst="rect">
            <a:avLst/>
          </a:prstGeom>
        </p:spPr>
      </p:pic>
    </p:spTree>
    <p:extLst>
      <p:ext uri="{BB962C8B-B14F-4D97-AF65-F5344CB8AC3E}">
        <p14:creationId xmlns:p14="http://schemas.microsoft.com/office/powerpoint/2010/main" val="7644387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5DCD42-C540-7A31-1728-D60D6D97AD3B}"/>
              </a:ext>
            </a:extLst>
          </p:cNvPr>
          <p:cNvSpPr>
            <a:spLocks noGrp="1"/>
          </p:cNvSpPr>
          <p:nvPr>
            <p:ph type="title"/>
          </p:nvPr>
        </p:nvSpPr>
        <p:spPr/>
        <p:txBody>
          <a:bodyPr/>
          <a:lstStyle/>
          <a:p>
            <a:endParaRPr lang="en-NG"/>
          </a:p>
        </p:txBody>
      </p:sp>
      <p:sp>
        <p:nvSpPr>
          <p:cNvPr id="3" name="Content Placeholder 2">
            <a:extLst>
              <a:ext uri="{FF2B5EF4-FFF2-40B4-BE49-F238E27FC236}">
                <a16:creationId xmlns:a16="http://schemas.microsoft.com/office/drawing/2014/main" id="{B487354F-16A6-B134-2459-0AC8CBCA922D}"/>
              </a:ext>
            </a:extLst>
          </p:cNvPr>
          <p:cNvSpPr>
            <a:spLocks noGrp="1"/>
          </p:cNvSpPr>
          <p:nvPr>
            <p:ph idx="1"/>
          </p:nvPr>
        </p:nvSpPr>
        <p:spPr/>
        <p:txBody>
          <a:bodyPr/>
          <a:lstStyle/>
          <a:p>
            <a:pPr algn="l">
              <a:buFont typeface="Arial" panose="020B0604020202020204" pitchFamily="34" charset="0"/>
              <a:buChar char="•"/>
            </a:pPr>
            <a:r>
              <a:rPr lang="en-US" b="0" i="0" dirty="0">
                <a:solidFill>
                  <a:srgbClr val="000000"/>
                </a:solidFill>
                <a:effectLst/>
                <a:latin typeface="Verdana" panose="020B0604030504040204" pitchFamily="34" charset="0"/>
              </a:rPr>
              <a:t>GET requests can be cached</a:t>
            </a:r>
          </a:p>
          <a:p>
            <a:pPr algn="l">
              <a:buFont typeface="Arial" panose="020B0604020202020204" pitchFamily="34" charset="0"/>
              <a:buChar char="•"/>
            </a:pPr>
            <a:r>
              <a:rPr lang="en-US" b="0" i="0" dirty="0">
                <a:solidFill>
                  <a:srgbClr val="000000"/>
                </a:solidFill>
                <a:effectLst/>
                <a:latin typeface="Verdana" panose="020B0604030504040204" pitchFamily="34" charset="0"/>
              </a:rPr>
              <a:t>GET requests remain in the browser history</a:t>
            </a:r>
          </a:p>
          <a:p>
            <a:pPr algn="l">
              <a:buFont typeface="Arial" panose="020B0604020202020204" pitchFamily="34" charset="0"/>
              <a:buChar char="•"/>
            </a:pPr>
            <a:r>
              <a:rPr lang="en-US" b="0" i="0" dirty="0">
                <a:solidFill>
                  <a:srgbClr val="000000"/>
                </a:solidFill>
                <a:effectLst/>
                <a:latin typeface="Verdana" panose="020B0604030504040204" pitchFamily="34" charset="0"/>
              </a:rPr>
              <a:t>GET requests can be bookmarked</a:t>
            </a:r>
          </a:p>
          <a:p>
            <a:pPr algn="l">
              <a:buFont typeface="Arial" panose="020B0604020202020204" pitchFamily="34" charset="0"/>
              <a:buChar char="•"/>
            </a:pPr>
            <a:r>
              <a:rPr lang="en-US" b="0" i="0" dirty="0">
                <a:solidFill>
                  <a:srgbClr val="000000"/>
                </a:solidFill>
                <a:effectLst/>
                <a:latin typeface="Verdana" panose="020B0604030504040204" pitchFamily="34" charset="0"/>
              </a:rPr>
              <a:t>GET requests should never be used when dealing with sensitive data</a:t>
            </a:r>
          </a:p>
          <a:p>
            <a:pPr algn="l">
              <a:buFont typeface="Arial" panose="020B0604020202020204" pitchFamily="34" charset="0"/>
              <a:buChar char="•"/>
            </a:pPr>
            <a:r>
              <a:rPr lang="en-US" b="0" i="0" dirty="0">
                <a:solidFill>
                  <a:srgbClr val="000000"/>
                </a:solidFill>
                <a:effectLst/>
                <a:latin typeface="Verdana" panose="020B0604030504040204" pitchFamily="34" charset="0"/>
              </a:rPr>
              <a:t>GET requests have length restrictions</a:t>
            </a:r>
          </a:p>
          <a:p>
            <a:pPr algn="l">
              <a:buFont typeface="Arial" panose="020B0604020202020204" pitchFamily="34" charset="0"/>
              <a:buChar char="•"/>
            </a:pPr>
            <a:r>
              <a:rPr lang="en-US" b="0" i="0" dirty="0">
                <a:solidFill>
                  <a:srgbClr val="000000"/>
                </a:solidFill>
                <a:effectLst/>
                <a:latin typeface="Verdana" panose="020B0604030504040204" pitchFamily="34" charset="0"/>
              </a:rPr>
              <a:t>GET requests are only used to request data (not modify)</a:t>
            </a:r>
          </a:p>
          <a:p>
            <a:endParaRPr lang="en-NG" dirty="0"/>
          </a:p>
        </p:txBody>
      </p:sp>
    </p:spTree>
    <p:extLst>
      <p:ext uri="{BB962C8B-B14F-4D97-AF65-F5344CB8AC3E}">
        <p14:creationId xmlns:p14="http://schemas.microsoft.com/office/powerpoint/2010/main" val="25194164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254DBF-D5DB-09CD-5C53-ED14E9E8B978}"/>
              </a:ext>
            </a:extLst>
          </p:cNvPr>
          <p:cNvSpPr>
            <a:spLocks noGrp="1"/>
          </p:cNvSpPr>
          <p:nvPr>
            <p:ph type="title"/>
          </p:nvPr>
        </p:nvSpPr>
        <p:spPr/>
        <p:txBody>
          <a:bodyPr/>
          <a:lstStyle/>
          <a:p>
            <a:r>
              <a:rPr lang="en-NG" dirty="0"/>
              <a:t>Steps for Get</a:t>
            </a:r>
          </a:p>
        </p:txBody>
      </p:sp>
      <p:sp>
        <p:nvSpPr>
          <p:cNvPr id="3" name="Content Placeholder 2">
            <a:extLst>
              <a:ext uri="{FF2B5EF4-FFF2-40B4-BE49-F238E27FC236}">
                <a16:creationId xmlns:a16="http://schemas.microsoft.com/office/drawing/2014/main" id="{792BDCDA-1D8C-CB03-5F8E-531E536EA70C}"/>
              </a:ext>
            </a:extLst>
          </p:cNvPr>
          <p:cNvSpPr>
            <a:spLocks noGrp="1"/>
          </p:cNvSpPr>
          <p:nvPr>
            <p:ph idx="1"/>
          </p:nvPr>
        </p:nvSpPr>
        <p:spPr/>
        <p:txBody>
          <a:bodyPr/>
          <a:lstStyle/>
          <a:p>
            <a:r>
              <a:rPr lang="en-NG" dirty="0"/>
              <a:t>Import the necessary libraries (HTTPClient)</a:t>
            </a:r>
          </a:p>
          <a:p>
            <a:endParaRPr lang="en-NG" dirty="0"/>
          </a:p>
          <a:p>
            <a:endParaRPr lang="en-NG" dirty="0"/>
          </a:p>
          <a:p>
            <a:r>
              <a:rPr lang="en-NG" dirty="0"/>
              <a:t>If you want to use WiFi connection, Import libraries for WiFi</a:t>
            </a:r>
          </a:p>
          <a:p>
            <a:r>
              <a:rPr lang="en-NG" dirty="0"/>
              <a:t>Secure your connection to the network</a:t>
            </a:r>
          </a:p>
          <a:p>
            <a:r>
              <a:rPr lang="en-NG" dirty="0"/>
              <a:t>Create an instance of HTTPClient</a:t>
            </a:r>
          </a:p>
        </p:txBody>
      </p:sp>
      <p:pic>
        <p:nvPicPr>
          <p:cNvPr id="5" name="Picture 4">
            <a:extLst>
              <a:ext uri="{FF2B5EF4-FFF2-40B4-BE49-F238E27FC236}">
                <a16:creationId xmlns:a16="http://schemas.microsoft.com/office/drawing/2014/main" id="{5CA7E27E-55C5-AB84-D8F5-9D6209D1CC12}"/>
              </a:ext>
            </a:extLst>
          </p:cNvPr>
          <p:cNvPicPr>
            <a:picLocks noChangeAspect="1"/>
          </p:cNvPicPr>
          <p:nvPr/>
        </p:nvPicPr>
        <p:blipFill>
          <a:blip r:embed="rId2"/>
          <a:stretch>
            <a:fillRect/>
          </a:stretch>
        </p:blipFill>
        <p:spPr>
          <a:xfrm>
            <a:off x="4318000" y="2642507"/>
            <a:ext cx="3556000" cy="419100"/>
          </a:xfrm>
          <a:prstGeom prst="rect">
            <a:avLst/>
          </a:prstGeom>
        </p:spPr>
      </p:pic>
      <p:pic>
        <p:nvPicPr>
          <p:cNvPr id="7" name="Picture 6">
            <a:extLst>
              <a:ext uri="{FF2B5EF4-FFF2-40B4-BE49-F238E27FC236}">
                <a16:creationId xmlns:a16="http://schemas.microsoft.com/office/drawing/2014/main" id="{876F7CE0-BFC8-FB81-223F-5A17F2A2BAA7}"/>
              </a:ext>
            </a:extLst>
          </p:cNvPr>
          <p:cNvPicPr>
            <a:picLocks noChangeAspect="1"/>
          </p:cNvPicPr>
          <p:nvPr/>
        </p:nvPicPr>
        <p:blipFill>
          <a:blip r:embed="rId3"/>
          <a:stretch>
            <a:fillRect/>
          </a:stretch>
        </p:blipFill>
        <p:spPr>
          <a:xfrm>
            <a:off x="4787900" y="4922158"/>
            <a:ext cx="2616200" cy="431800"/>
          </a:xfrm>
          <a:prstGeom prst="rect">
            <a:avLst/>
          </a:prstGeom>
        </p:spPr>
      </p:pic>
    </p:spTree>
    <p:extLst>
      <p:ext uri="{BB962C8B-B14F-4D97-AF65-F5344CB8AC3E}">
        <p14:creationId xmlns:p14="http://schemas.microsoft.com/office/powerpoint/2010/main" val="133900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AFB955-CCE6-8979-44EE-7681A15B8928}"/>
              </a:ext>
            </a:extLst>
          </p:cNvPr>
          <p:cNvSpPr>
            <a:spLocks noGrp="1"/>
          </p:cNvSpPr>
          <p:nvPr>
            <p:ph type="title"/>
          </p:nvPr>
        </p:nvSpPr>
        <p:spPr/>
        <p:txBody>
          <a:bodyPr/>
          <a:lstStyle/>
          <a:p>
            <a:endParaRPr lang="en-NG"/>
          </a:p>
        </p:txBody>
      </p:sp>
      <p:sp>
        <p:nvSpPr>
          <p:cNvPr id="3" name="Content Placeholder 2">
            <a:extLst>
              <a:ext uri="{FF2B5EF4-FFF2-40B4-BE49-F238E27FC236}">
                <a16:creationId xmlns:a16="http://schemas.microsoft.com/office/drawing/2014/main" id="{74D04867-5BA4-0DFF-A41D-1592A4B5DF5F}"/>
              </a:ext>
            </a:extLst>
          </p:cNvPr>
          <p:cNvSpPr>
            <a:spLocks noGrp="1"/>
          </p:cNvSpPr>
          <p:nvPr>
            <p:ph idx="1"/>
          </p:nvPr>
        </p:nvSpPr>
        <p:spPr/>
        <p:txBody>
          <a:bodyPr/>
          <a:lstStyle/>
          <a:p>
            <a:r>
              <a:rPr lang="en-NG" dirty="0"/>
              <a:t>Start the connection to the server using begin function</a:t>
            </a:r>
          </a:p>
          <a:p>
            <a:endParaRPr lang="en-NG" dirty="0"/>
          </a:p>
          <a:p>
            <a:r>
              <a:rPr lang="en-US" dirty="0"/>
              <a:t>B</a:t>
            </a:r>
            <a:r>
              <a:rPr lang="en-NG" dirty="0"/>
              <a:t>egin takes the server path… (the url of the website you want to reach).</a:t>
            </a:r>
          </a:p>
          <a:p>
            <a:endParaRPr lang="en-NG" dirty="0"/>
          </a:p>
          <a:p>
            <a:endParaRPr lang="en-NG" dirty="0"/>
          </a:p>
          <a:p>
            <a:r>
              <a:rPr lang="en-NG" dirty="0"/>
              <a:t>Send the http get request using get function. This returns the response code. Check standard response code for more info</a:t>
            </a:r>
          </a:p>
        </p:txBody>
      </p:sp>
      <p:pic>
        <p:nvPicPr>
          <p:cNvPr id="5" name="Picture 4">
            <a:extLst>
              <a:ext uri="{FF2B5EF4-FFF2-40B4-BE49-F238E27FC236}">
                <a16:creationId xmlns:a16="http://schemas.microsoft.com/office/drawing/2014/main" id="{2F6AE3FE-D2A9-6DE4-E804-13F357823AEF}"/>
              </a:ext>
            </a:extLst>
          </p:cNvPr>
          <p:cNvPicPr>
            <a:picLocks noChangeAspect="1"/>
          </p:cNvPicPr>
          <p:nvPr/>
        </p:nvPicPr>
        <p:blipFill>
          <a:blip r:embed="rId2"/>
          <a:stretch>
            <a:fillRect/>
          </a:stretch>
        </p:blipFill>
        <p:spPr>
          <a:xfrm>
            <a:off x="3721100" y="2456542"/>
            <a:ext cx="4749800" cy="355600"/>
          </a:xfrm>
          <a:prstGeom prst="rect">
            <a:avLst/>
          </a:prstGeom>
        </p:spPr>
      </p:pic>
      <p:pic>
        <p:nvPicPr>
          <p:cNvPr id="7" name="Picture 6">
            <a:extLst>
              <a:ext uri="{FF2B5EF4-FFF2-40B4-BE49-F238E27FC236}">
                <a16:creationId xmlns:a16="http://schemas.microsoft.com/office/drawing/2014/main" id="{DB1A74FA-D623-D7FE-136E-5D23EFF28996}"/>
              </a:ext>
            </a:extLst>
          </p:cNvPr>
          <p:cNvPicPr>
            <a:picLocks noChangeAspect="1"/>
          </p:cNvPicPr>
          <p:nvPr/>
        </p:nvPicPr>
        <p:blipFill>
          <a:blip r:embed="rId3"/>
          <a:stretch>
            <a:fillRect/>
          </a:stretch>
        </p:blipFill>
        <p:spPr>
          <a:xfrm>
            <a:off x="2209800" y="3955697"/>
            <a:ext cx="7772400" cy="360520"/>
          </a:xfrm>
          <a:prstGeom prst="rect">
            <a:avLst/>
          </a:prstGeom>
        </p:spPr>
      </p:pic>
      <p:pic>
        <p:nvPicPr>
          <p:cNvPr id="9" name="Picture 8">
            <a:extLst>
              <a:ext uri="{FF2B5EF4-FFF2-40B4-BE49-F238E27FC236}">
                <a16:creationId xmlns:a16="http://schemas.microsoft.com/office/drawing/2014/main" id="{996146D4-A4B9-D68B-0DB7-2E18FFBEF07A}"/>
              </a:ext>
            </a:extLst>
          </p:cNvPr>
          <p:cNvPicPr>
            <a:picLocks noChangeAspect="1"/>
          </p:cNvPicPr>
          <p:nvPr/>
        </p:nvPicPr>
        <p:blipFill>
          <a:blip r:embed="rId4"/>
          <a:stretch>
            <a:fillRect/>
          </a:stretch>
        </p:blipFill>
        <p:spPr>
          <a:xfrm>
            <a:off x="3568700" y="5645737"/>
            <a:ext cx="4902200" cy="368300"/>
          </a:xfrm>
          <a:prstGeom prst="rect">
            <a:avLst/>
          </a:prstGeom>
        </p:spPr>
      </p:pic>
    </p:spTree>
    <p:extLst>
      <p:ext uri="{BB962C8B-B14F-4D97-AF65-F5344CB8AC3E}">
        <p14:creationId xmlns:p14="http://schemas.microsoft.com/office/powerpoint/2010/main" val="236898753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88</TotalTime>
  <Words>1584</Words>
  <Application>Microsoft Macintosh PowerPoint</Application>
  <PresentationFormat>Widescreen</PresentationFormat>
  <Paragraphs>179</Paragraphs>
  <Slides>36</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36</vt:i4>
      </vt:variant>
    </vt:vector>
  </HeadingPairs>
  <TitlesOfParts>
    <vt:vector size="45" baseType="lpstr">
      <vt:lpstr>Arial</vt:lpstr>
      <vt:lpstr>Calibri</vt:lpstr>
      <vt:lpstr>Calibri Light</vt:lpstr>
      <vt:lpstr>Consolas</vt:lpstr>
      <vt:lpstr>Courier New</vt:lpstr>
      <vt:lpstr>Helvetica</vt:lpstr>
      <vt:lpstr>Times New Roman</vt:lpstr>
      <vt:lpstr>Verdana</vt:lpstr>
      <vt:lpstr>Office Theme</vt:lpstr>
      <vt:lpstr>WIFI Connection, Transmitting Data through WiFI via HTTP (GET/POST), Simple Web server</vt:lpstr>
      <vt:lpstr>WiFi Connection</vt:lpstr>
      <vt:lpstr>Steps to Connecting to a WiFi</vt:lpstr>
      <vt:lpstr>To check for Successful Connection</vt:lpstr>
      <vt:lpstr>Print out IP Address</vt:lpstr>
      <vt:lpstr>HTTP Get</vt:lpstr>
      <vt:lpstr>PowerPoint Presentation</vt:lpstr>
      <vt:lpstr>Steps for Get</vt:lpstr>
      <vt:lpstr>PowerPoint Presentation</vt:lpstr>
      <vt:lpstr>PowerPoint Presentation</vt:lpstr>
      <vt:lpstr>PowerPoint Presentation</vt:lpstr>
      <vt:lpstr>HTTP Post</vt:lpstr>
      <vt:lpstr>PowerPoint Presentation</vt:lpstr>
      <vt:lpstr>PowerPoint Presentation</vt:lpstr>
      <vt:lpstr>Steps for Post</vt:lpstr>
      <vt:lpstr>PowerPoint Presentation</vt:lpstr>
      <vt:lpstr>PowerPoint Presentation</vt:lpstr>
      <vt:lpstr>Post JSON Object</vt:lpstr>
      <vt:lpstr>Post Plain Text</vt:lpstr>
      <vt:lpstr>Simple Web Server Using ESP</vt:lpstr>
      <vt:lpstr>PowerPoint Presentation</vt:lpstr>
      <vt:lpstr>PowerPoint Presentation</vt:lpstr>
      <vt:lpstr>The Simple Website hosted on ESP 32 (Server)</vt:lpstr>
      <vt:lpstr>PowerPoint Presentation</vt:lpstr>
      <vt:lpstr>PowerPoint Presentation</vt:lpstr>
      <vt:lpstr>What happens when you click on the “Toggle” button:</vt:lpstr>
      <vt:lpstr>We Will be needing 2 Libraries</vt:lpstr>
      <vt:lpstr>Steps</vt:lpstr>
      <vt:lpstr>PowerPoint Presentation</vt:lpstr>
      <vt:lpstr>PowerPoint Presentation</vt:lpstr>
      <vt:lpstr>Handle WebSocket Messages</vt:lpstr>
      <vt:lpstr>Configure the WebSocket server</vt:lpstr>
      <vt:lpstr>PowerPoint Presentation</vt:lpstr>
      <vt:lpstr>PowerPoint Presentation</vt:lpstr>
      <vt:lpstr>Initialize WebSocket</vt:lpstr>
      <vt:lpstr>processor()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WIFI Connection, Transmitting Data through WiFI via HTTP (GET/POST), Simple Web server</dc:title>
  <dc:creator>Microsoft Office User</dc:creator>
  <cp:lastModifiedBy>Microsoft Office User</cp:lastModifiedBy>
  <cp:revision>10</cp:revision>
  <dcterms:created xsi:type="dcterms:W3CDTF">2022-11-01T13:19:41Z</dcterms:created>
  <dcterms:modified xsi:type="dcterms:W3CDTF">2022-11-01T14:48:23Z</dcterms:modified>
</cp:coreProperties>
</file>