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6" r:id="rId17"/>
    <p:sldId id="277" r:id="rId18"/>
    <p:sldId id="278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75" r:id="rId33"/>
    <p:sldId id="294" r:id="rId34"/>
    <p:sldId id="295" r:id="rId35"/>
    <p:sldId id="296" r:id="rId36"/>
    <p:sldId id="279" r:id="rId37"/>
    <p:sldId id="259" r:id="rId38"/>
    <p:sldId id="264" r:id="rId39"/>
    <p:sldId id="265" r:id="rId40"/>
    <p:sldId id="266" r:id="rId41"/>
    <p:sldId id="293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12192000" cy="6858000"/>
  <p:notesSz cx="6858000" cy="9144000"/>
  <p:defaultTextStyle>
    <a:defPPr>
      <a:defRPr lang="en-N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7"/>
  </p:normalViewPr>
  <p:slideViewPr>
    <p:cSldViewPr snapToGrid="0" snapToObjects="1">
      <p:cViewPr varScale="1">
        <p:scale>
          <a:sx n="110" d="100"/>
          <a:sy n="110" d="100"/>
        </p:scale>
        <p:origin x="63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03A63-80B8-AE85-0156-0C5C13C83D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C8B34B-F2B0-B32E-D06C-21D0CC0BA9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2741CC-1447-84F3-1A9F-2A1E17C7F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3A0-CDEA-374E-B47A-F82AA6A0B9B5}" type="datetimeFigureOut">
              <a:rPr lang="en-NG" smtClean="0"/>
              <a:t>03/11/2022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234535-7997-7B6F-2495-CE7F810A2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DAE5F6-FEE9-3D29-47D6-7F36596FE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A6387-AFF0-1C44-A6E7-10197CC22D6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951121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2D510-AFA0-5463-1BEB-23E4FC341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37A4AD-AB33-0461-AA54-E9DC9163E9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A938F-BCCF-36FB-357C-D0E3D172A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3A0-CDEA-374E-B47A-F82AA6A0B9B5}" type="datetimeFigureOut">
              <a:rPr lang="en-NG" smtClean="0"/>
              <a:t>03/11/2022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9EEACD-5CA3-9914-8B59-B39FA01BA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8DD31E-6B29-3550-8490-E814E4A87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A6387-AFF0-1C44-A6E7-10197CC22D6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666067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662526-F2FE-0966-76E1-ED41A587DB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N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D87830-EF7F-05CD-347C-C137DDFE42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8AB34-67B8-AC02-BD35-F9192278A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3A0-CDEA-374E-B47A-F82AA6A0B9B5}" type="datetimeFigureOut">
              <a:rPr lang="en-NG" smtClean="0"/>
              <a:t>03/11/2022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F0D7DE-B72B-85E3-1C23-7B2381900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7D0F6-5452-3186-D0BF-7CA3C453B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A6387-AFF0-1C44-A6E7-10197CC22D6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488110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1574A-E26F-017C-1290-57687D141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18E614-4DA1-F443-8D43-77A7DADA05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53C6F-FB2B-5912-D3CE-4D69127D7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3A0-CDEA-374E-B47A-F82AA6A0B9B5}" type="datetimeFigureOut">
              <a:rPr lang="en-NG" smtClean="0"/>
              <a:t>03/11/2022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88768-5F6F-671B-F656-DD89EC4CC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F31567-5FD2-8A7B-0D5C-2A283FA8C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A6387-AFF0-1C44-A6E7-10197CC22D6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364209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EDE27-E7D7-D5A1-A259-138455DDE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E8BF9-8887-94F1-5E4C-BDC0B5BEA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A1ED4-579F-4D25-7E28-F89D6A4B5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3A0-CDEA-374E-B47A-F82AA6A0B9B5}" type="datetimeFigureOut">
              <a:rPr lang="en-NG" smtClean="0"/>
              <a:t>03/11/2022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E1FFDF-3C57-A82B-1A22-FC69862C5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9DE4B-DD07-1D28-13B4-4B9FCC771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A6387-AFF0-1C44-A6E7-10197CC22D6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931731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C2566-514A-9056-A7C2-64C885BEF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2BEB49-ACE3-2A35-0B7D-D226351164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934D2E-28F6-4547-258F-6614840E4E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3D59B2-B9F7-2347-DD10-2BF27820C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3A0-CDEA-374E-B47A-F82AA6A0B9B5}" type="datetimeFigureOut">
              <a:rPr lang="en-NG" smtClean="0"/>
              <a:t>03/11/2022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EC4728-EA94-2DDB-99A1-FE9324449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6E20ED-4723-B4E2-4989-C995AC1AA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A6387-AFF0-1C44-A6E7-10197CC22D6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497650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E0D1D-F195-88F7-0A26-B231B6EA5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C1B362-EF01-591D-F0B1-1B77AF658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6E6183-C514-65FB-1805-B9FB0D89E3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64F67C-B41F-71A7-EC03-84A6240B5B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109FC5-0BB4-FFB2-AF01-459DBDA04B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938C43-BF8B-9CB8-205D-256FE3091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3A0-CDEA-374E-B47A-F82AA6A0B9B5}" type="datetimeFigureOut">
              <a:rPr lang="en-NG" smtClean="0"/>
              <a:t>03/11/2022</a:t>
            </a:fld>
            <a:endParaRPr lang="en-N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44B6B3-9FE2-6B9C-DEE8-962FCC162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330DF6-8EB1-8252-566B-D60018009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A6387-AFF0-1C44-A6E7-10197CC22D6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83265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FBC9D-1A4F-7299-FC25-38AC47091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N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2B062C-A835-08CB-DCD6-06CF86014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3A0-CDEA-374E-B47A-F82AA6A0B9B5}" type="datetimeFigureOut">
              <a:rPr lang="en-NG" smtClean="0"/>
              <a:t>03/11/2022</a:t>
            </a:fld>
            <a:endParaRPr lang="en-N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3DCFE1-6E2E-046F-1E20-62194281C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C7FFD3-1A8A-4F9B-FEF0-8B71640F2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A6387-AFF0-1C44-A6E7-10197CC22D6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59725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A3B55E-7FAB-43B3-71D4-1FA3FFC95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3A0-CDEA-374E-B47A-F82AA6A0B9B5}" type="datetimeFigureOut">
              <a:rPr lang="en-NG" smtClean="0"/>
              <a:t>03/11/2022</a:t>
            </a:fld>
            <a:endParaRPr lang="en-N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74B2FE-069D-F71D-55D6-05A8062D2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C3C617-714A-66CC-6C95-FF3DEDD60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A6387-AFF0-1C44-A6E7-10197CC22D6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054712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7C434-170F-EC65-559C-B58CC358C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490B44-6D11-1D5C-454E-40A0C3BBD7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20468E-3A99-39B5-7338-2740301340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F10566-9A6F-4132-B95F-A5D834068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3A0-CDEA-374E-B47A-F82AA6A0B9B5}" type="datetimeFigureOut">
              <a:rPr lang="en-NG" smtClean="0"/>
              <a:t>03/11/2022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ECCA79-773E-832A-757B-997B60FD8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C3ED29-8F31-D297-87A0-21B816C65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A6387-AFF0-1C44-A6E7-10197CC22D6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534205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6F995-B1F9-994C-3BE7-8EF1AFE91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N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26C18A-69F2-21DD-7B62-D97321D9D0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1A41C2-0556-541E-3D4A-4261B39933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44954F-DE84-698F-0652-D745F8667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3A0-CDEA-374E-B47A-F82AA6A0B9B5}" type="datetimeFigureOut">
              <a:rPr lang="en-NG" smtClean="0"/>
              <a:t>03/11/2022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BC4CFE-6DDE-50FC-239B-A260C57A7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2BEDF5-2A52-98BA-E9F3-390C8D121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A6387-AFF0-1C44-A6E7-10197CC22D6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326986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0637C4-E979-EE70-4098-6D5DA52D4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71DCED-D054-BAB1-54D5-CF23DA2FA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C79EC3-02F1-8052-DCD3-39D961E454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453A0-CDEA-374E-B47A-F82AA6A0B9B5}" type="datetimeFigureOut">
              <a:rPr lang="en-NG" smtClean="0"/>
              <a:t>03/11/2022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5F8C44-39F8-90E4-E135-EC38A863E5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EEE58-5EFE-14B7-B46F-186BFCB299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A6387-AFF0-1C44-A6E7-10197CC22D6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790621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localhost:1880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F45BC-6C47-69F0-4081-21868E660D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G" dirty="0"/>
              <a:t>INTRODUCTION TO NODE RED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7D050D-B935-857A-57D4-05E416494B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544358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7EE4E-BB9C-39D8-1E60-3E24D316D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View tools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D1060-24E7-CF52-7A07-21BA0E8CB5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footer of the workspace contains buttons to zoom in and out as well as to reset to the default zoom level.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It also contains a toggle button for the view navigator.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view navigator provides a scaled down view of the entire workspace, highlighting the area currently visible.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 That area can be dragged around the navigator to quickly jump to other parts of the workspace. 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It is also useful for finding nodes that have been ‘lost’ to the further edges of the workspace.</a:t>
            </a:r>
          </a:p>
          <a:p>
            <a:pPr marL="0" indent="0">
              <a:buNone/>
            </a:pP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30573580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5BE86-CC35-B8B2-AE79-4E6EEC2DE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9270163-40A1-3019-E9A9-25BB843F03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5321" y="1932077"/>
            <a:ext cx="5401358" cy="4225131"/>
          </a:xfrm>
        </p:spPr>
      </p:pic>
    </p:spTree>
    <p:extLst>
      <p:ext uri="{BB962C8B-B14F-4D97-AF65-F5344CB8AC3E}">
        <p14:creationId xmlns:p14="http://schemas.microsoft.com/office/powerpoint/2010/main" val="1679384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EEC94-57B0-4328-1898-E55A0669A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Customising the view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85E248-56CB-DDD8-C04D-0C04671D16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effectLst/>
              </a:rPr>
              <a:t>The workspace view can be customised via the ‘View’ tab of the User Settings dialog.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96AD12-1FB4-28E1-07CB-A70E5801A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850" y="2726159"/>
            <a:ext cx="5956300" cy="436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386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ACB18-DBEC-9326-3C1B-CEB49BBC6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Palette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A0B2F3-56C4-8B84-5B23-3DC00728CF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palette contains all of the nodes that are installed and available to use.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They are organised into a number of categories, with inputs, outputs and functions at the top. If there are any </a:t>
            </a:r>
            <a:r>
              <a:rPr lang="en-GB" b="0" i="0" dirty="0" err="1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subflows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, they appear in a category at the top of the palette.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Categories can be expanded or collapsed by clicking its header.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  and  buttons at the bottom of the palette can be used to collapse or expand all categories.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Above the palette is an input that can be used to filter the list of nodes.</a:t>
            </a:r>
          </a:p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2698269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6683F1E-9574-A567-D9FA-45FDE147EA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24287" y="161925"/>
            <a:ext cx="1543426" cy="6516688"/>
          </a:xfrm>
        </p:spPr>
      </p:pic>
    </p:spTree>
    <p:extLst>
      <p:ext uri="{BB962C8B-B14F-4D97-AF65-F5344CB8AC3E}">
        <p14:creationId xmlns:p14="http://schemas.microsoft.com/office/powerpoint/2010/main" val="22641578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EE618-F290-7459-52D3-0461681F7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DD5EB-EE20-F5B3-242F-585CEEFF02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entire palette can be hidden by clicking the palette toggle that is shown when the mouse is over the palette.</a:t>
            </a: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C21617-995B-46DE-38DC-4AE796D47F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942" y="2684456"/>
            <a:ext cx="1142116" cy="148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117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094BA-E6BA-913B-A9E8-1BF2BB9CD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Searching flows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D414AE-E40A-8222-7501-378337A70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Search dialog can be used to find nodes within the workspace, including configuration nodes.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It indexes all properties of the nodes, so it can be used to search for a node by its id, type, name or any other property.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Selecting a node in the result list will reveal that node within the editor.</a:t>
            </a:r>
          </a:p>
          <a:p>
            <a:pPr marL="0" indent="0">
              <a:buNone/>
            </a:pP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0F29A8-F754-CC9F-396C-1944720B9C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600" y="4583333"/>
            <a:ext cx="51308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922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C0C94-F2FE-98A5-E6FA-468628C63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5DEC7B5-8AF1-D9CE-7020-72CD7D79E1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8871" y="1825625"/>
            <a:ext cx="6194257" cy="4351338"/>
          </a:xfrm>
        </p:spPr>
      </p:pic>
    </p:spTree>
    <p:extLst>
      <p:ext uri="{BB962C8B-B14F-4D97-AF65-F5344CB8AC3E}">
        <p14:creationId xmlns:p14="http://schemas.microsoft.com/office/powerpoint/2010/main" val="4694744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2AD2D-710D-EDDE-6E70-3FC2806DD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Search syntax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10FB2-C2EF-B160-B812-A5FA9FC0C3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search supports a number additional filters to help narrow down the results.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A4B37C-9AFF-CF69-C90F-E5A9E7C18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828815"/>
            <a:ext cx="7772400" cy="234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73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5078A-FA6D-A696-AA3C-AD9151A71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Nodes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113609-B2C2-6565-457B-A57357F09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Nodes can be added to the workspace by either: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dragging them from the palette,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using the quick-add dialog,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or importing from the library or clipboard.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Nodes are joined together by wires via their ports.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 node can have at most one input port and many output ports.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 port may have a label that is displayed when the mouse hovers over it.</a:t>
            </a:r>
          </a:p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1612580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403C8-DBEF-DAF9-55DB-606C59D33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i="0" dirty="0">
                <a:solidFill>
                  <a:srgbClr val="1A1A1A"/>
                </a:solidFill>
                <a:effectLst/>
                <a:latin typeface="Montserrat" panose="020F0502020204030204" pitchFamily="34" charset="0"/>
              </a:rPr>
              <a:t>Node-RED: Introduction to Node-RED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20AB1-083C-CF2D-0D93-FC768726D8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1A1A1A"/>
                </a:solidFill>
                <a:effectLst/>
                <a:latin typeface="Merriweather" panose="020F0502020204030204" pitchFamily="34" charset="0"/>
              </a:rPr>
              <a:t>Node-RED is a powerful tool for building Internet of Things (IoT) applications with a focus on simplifying the ‘wiring together’ of code blocks to carry out tasks. </a:t>
            </a:r>
          </a:p>
          <a:p>
            <a:r>
              <a:rPr lang="en-GB" b="0" i="0" dirty="0">
                <a:solidFill>
                  <a:srgbClr val="1A1A1A"/>
                </a:solidFill>
                <a:effectLst/>
                <a:latin typeface="Merriweather" panose="020F0502020204030204" pitchFamily="34" charset="0"/>
              </a:rPr>
              <a:t>It uses a visual programming approach that allows developers to connect predefined code blocks, known as ‘nodes’, together to perform a task. </a:t>
            </a:r>
          </a:p>
          <a:p>
            <a:r>
              <a:rPr lang="en-GB" b="0" i="0" dirty="0">
                <a:solidFill>
                  <a:srgbClr val="1A1A1A"/>
                </a:solidFill>
                <a:effectLst/>
                <a:latin typeface="Merriweather" panose="020F0502020204030204" pitchFamily="34" charset="0"/>
              </a:rPr>
              <a:t>The connected nodes, usually a combination of input nodes, processing nodes and output nodes, when wired together, make up a ‘flows’.</a:t>
            </a:r>
          </a:p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10798788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D00C1-3938-7A60-0F14-E29EEC76E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9F137-3995-6929-EACC-BE543C4B2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 node may specify labels, for example, the Switch node shows the rule that matches the port. 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labels can also be customised in the node edit dialog.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Some nodes display a status message and icon below the node. 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This is used to indicate the runtime state of the node - for example, the MQTT nodes indicate if they are currently connected or not.</a:t>
            </a:r>
          </a:p>
          <a:p>
            <a:pPr marL="0" indent="0">
              <a:buNone/>
            </a:pPr>
            <a:br>
              <a:rPr lang="en-GB" dirty="0"/>
            </a:b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6374914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8ECBE-ECC9-61F4-6D9A-758D529A2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4D17F-45A9-2483-B502-FFEE6E520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G" dirty="0"/>
              <a:t>Node Elements:</a:t>
            </a:r>
          </a:p>
          <a:p>
            <a:endParaRPr lang="en-NG" dirty="0"/>
          </a:p>
          <a:p>
            <a:endParaRPr lang="en-NG" dirty="0"/>
          </a:p>
          <a:p>
            <a:endParaRPr lang="en-NG" dirty="0"/>
          </a:p>
          <a:p>
            <a:r>
              <a:rPr lang="en-NG" dirty="0"/>
              <a:t>Node port labels: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8A6896-5ECC-178B-458D-B2665C5D5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2286000"/>
            <a:ext cx="6667500" cy="1143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60F051-7D83-2502-2EC0-9F70B68A19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4352131"/>
            <a:ext cx="28194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1784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28C29-7E1F-E10F-99CF-83DCEBEC1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2A632-33DA-1295-C6B5-F13A84E61A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If a node has any undeployed changes, it displays a blue circle above it. 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If there are errors with its configuration, it displays a red triangle.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Some nodes include a button on either its left or right edge. 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These allow some interaction with the node from within the editor. 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Inject and Debug nodes are the only core nodes that have buttons.</a:t>
            </a:r>
          </a:p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7218063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3A554-497F-93EC-45B5-8D3B029F1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Quick-Add dialog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6BEBFE-46C0-066E-C9D0-251AFFCFA0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Quick-Add dialog provides an easy way to add a node to the workspace wherever the mouse is, without having to drag it over from the palette.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dialog is opened by holding the Ctrl or Command key when clicking on the workspace.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dialog contains a complete list of all nodes available to add. It shows the five main core nodes at the top of the list, followed by any recently added nodes and finally a complete, alphabetical, list of the remaining nodes.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As with the main palette, the dialog has an input at the top to filter the list and quickly find a node.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If Ctrl or Command is kept held down when clicking on a node in the list, the node will be added and the Quick-Add dialog kept open to add the next node in the flow.</a:t>
            </a:r>
          </a:p>
        </p:txBody>
      </p:sp>
    </p:spTree>
    <p:extLst>
      <p:ext uri="{BB962C8B-B14F-4D97-AF65-F5344CB8AC3E}">
        <p14:creationId xmlns:p14="http://schemas.microsoft.com/office/powerpoint/2010/main" val="9111261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A6AB5-2A59-9356-378F-E777DFAE5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554F74-3CA0-6A2B-582C-94A4F4B3BE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If a wire is clicked on when triggering the dialog, the added node will be spliced into the wire.</a:t>
            </a: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AB9030-BCCE-2D96-4E86-B95B8AFB9D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0" y="2994547"/>
            <a:ext cx="4318000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333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BFB35-C0C9-C2FF-0533-86308E6A1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Editing node properties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E232C1-F60D-E2FB-25D5-FE8F74CED2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29818"/>
          </a:xfrm>
        </p:spPr>
        <p:txBody>
          <a:bodyPr>
            <a:normAutofit lnSpcReduction="10000"/>
          </a:bodyPr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 node’s configuration can be edited by double clicking on the node, or pressing Enter when the workspace has focus. If multiple nodes are selected, the </a:t>
            </a:r>
            <a:r>
              <a:rPr lang="en-GB" b="0" i="1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first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node in the selection will be edited.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edit dialog contains three tabs</a:t>
            </a:r>
          </a:p>
          <a:p>
            <a:pPr algn="l"/>
            <a:r>
              <a:rPr lang="en-GB" dirty="0">
                <a:solidFill>
                  <a:srgbClr val="555555"/>
                </a:solidFill>
                <a:latin typeface="Open Sans" panose="020B0606030504020204" pitchFamily="34" charset="0"/>
              </a:rPr>
              <a:t>         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Properties - the edit form specific to the node type being edited.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          Description - per-node documentation formatted using Markdown. This is displayed in the Information sidebar when the node is selected.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           Appearance - options to customise the appearance of the node.</a:t>
            </a:r>
          </a:p>
          <a:p>
            <a:pPr marL="0" indent="0">
              <a:buNone/>
            </a:pPr>
            <a:endParaRPr lang="en-GB" b="0" i="0" dirty="0">
              <a:solidFill>
                <a:srgbClr val="555555"/>
              </a:solidFill>
              <a:effectLst/>
              <a:latin typeface="Open Sans" panose="020B0606030504020204" pitchFamily="34" charset="0"/>
            </a:endParaRPr>
          </a:p>
          <a:p>
            <a:pPr algn="l"/>
            <a:endParaRPr lang="en-GB" b="0" i="0" dirty="0">
              <a:solidFill>
                <a:srgbClr val="555555"/>
              </a:solidFill>
              <a:effectLst/>
              <a:latin typeface="Open Sans" panose="020B0606030504020204" pitchFamily="34" charset="0"/>
            </a:endParaRPr>
          </a:p>
          <a:p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273B57-87BF-B31B-714B-1F4AD708C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221" y="3700884"/>
            <a:ext cx="584200" cy="5207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CEEEC1-3E80-A08C-1EA5-424BB723D3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721" y="4511514"/>
            <a:ext cx="520700" cy="482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8E5B8F-D68A-BB7C-C839-89900CC41C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7321" y="5657166"/>
            <a:ext cx="5461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2345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18787-4ECC-BA9A-995A-C5EA25ABC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9044304-04B7-5B1C-8EB3-B55CB2F67E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8207" y="1825625"/>
            <a:ext cx="8435586" cy="4351338"/>
          </a:xfrm>
        </p:spPr>
      </p:pic>
    </p:spTree>
    <p:extLst>
      <p:ext uri="{BB962C8B-B14F-4D97-AF65-F5344CB8AC3E}">
        <p14:creationId xmlns:p14="http://schemas.microsoft.com/office/powerpoint/2010/main" val="24288395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D711C-F10F-5185-4878-6B1F33B60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260B7-3D14-ADFD-D491-3419D5119D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Appearance tab provides options to: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select whether the node’s label is shown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change the icon of the node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provide custom port labels.</a:t>
            </a:r>
          </a:p>
          <a:p>
            <a:pPr marL="457200" lvl="1" indent="0">
              <a:buNone/>
            </a:pPr>
            <a:br>
              <a:rPr lang="en-GB" dirty="0"/>
            </a:b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40789288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FEC3D-C6BF-9880-13AC-977146FC1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Enabling or disabling a node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7A1F6-F2CC-26BD-075F-37BBA7FCFC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 node can be enabled or disabled using the toggle button at the bottom of the dialog.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If a node is disabled it will not be created when the flow is deployed.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If a disabled node sits in the middle of a flow, no messages will pass through it.</a:t>
            </a: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25143189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754FC-2BF5-B53D-2E1F-E2ED2196E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Configuration nodes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C9B03-F663-F8B8-4B6C-FE4B0775A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3108"/>
            <a:ext cx="10515600" cy="4351338"/>
          </a:xfrm>
        </p:spPr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 Configuration (config) Node is a special type of node that holds reusable configuration that can be shared by regular nodes in a flow.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For example, the MQTT In and Out nodes use an MQTT Broker config node to represent a shared connection to an MQTT broker.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Configuration nodes are added through the edit dialog of a node that requires the config node. It will have a field to select from the available config nodes of the required type or to add a new instance.</a:t>
            </a:r>
          </a:p>
          <a:p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A50D4A-9A91-18F3-6466-8684B50DD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0" y="5798394"/>
            <a:ext cx="65405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050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CAA69-0F06-184E-3796-F7649B441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149CE-53F9-59B8-CBD6-F8A605FA74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1A1A1A"/>
                </a:solidFill>
                <a:effectLst/>
                <a:latin typeface="Merriweather" pitchFamily="2" charset="77"/>
              </a:rPr>
              <a:t>It was developed as an open source project at IBM in late 2013, to meet their need to quickly connect hardware and devices to web services and other software – as a sort of glue for the IoT </a:t>
            </a:r>
          </a:p>
          <a:p>
            <a:r>
              <a:rPr lang="en-GB" b="0" i="0" dirty="0">
                <a:solidFill>
                  <a:srgbClr val="1A1A1A"/>
                </a:solidFill>
                <a:effectLst/>
                <a:latin typeface="Merriweather" pitchFamily="2" charset="77"/>
              </a:rPr>
              <a:t>It has quickly evolved to be a general purpose IoT programming tool. </a:t>
            </a:r>
          </a:p>
          <a:p>
            <a:r>
              <a:rPr lang="en-GB" b="0" i="0" dirty="0">
                <a:solidFill>
                  <a:srgbClr val="1A1A1A"/>
                </a:solidFill>
                <a:effectLst/>
                <a:latin typeface="Merriweather" pitchFamily="2" charset="77"/>
              </a:rPr>
              <a:t>Node-RED has rapidly developed a significant and growing user base and an active developer community who are contributing new nodes that allow programmers to reuse Node-RED code for a wide variety of tasks.</a:t>
            </a: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5793398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2720D-C0C2-B7DF-4A25-59B789ED7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D8D97-BE1E-4B1D-CC36-C1A3563681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Clicking the button next to the select box will open the edit dialog for the selected node, or add a new instance.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config node edit dialog only has the node properties and description tabs - as a config node has no icon or ports to set labels on.</a:t>
            </a:r>
            <a:endParaRPr lang="en-GB" dirty="0">
              <a:solidFill>
                <a:srgbClr val="555555"/>
              </a:solidFill>
              <a:latin typeface="Open Sans" panose="020B0606030504020204" pitchFamily="34" charset="0"/>
            </a:endParaRP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In the footer of the dialog is an indication of how many nodes use this config node.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It also provides a select box to set the scope of the config node.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scope determines which flows the config node is available on.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By default it is available on all flows, but the select box can be used to make it local to just one flow.</a:t>
            </a: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7563373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BA664-4697-FAC1-EA68-6F18AF294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319ACE-EDDE-38F1-B5BD-2EBC50FC20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As with normal nodes, it can also be enabled or disabled using the toggle button in the footer.</a:t>
            </a:r>
          </a:p>
          <a:p>
            <a:pPr marL="0" indent="0">
              <a:buNone/>
            </a:pP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3D18EB-3DCE-0410-959D-67CFDE70E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6009" y="2662312"/>
            <a:ext cx="3144215" cy="383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260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FD3BC-7823-0DBC-3F13-8DB89B4AA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Sidebar: Information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C08E1-DB85-35F7-0EE4-5FA1699C5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Information sidebar shows information about the flows. This includes an outline view of all flows and nodes, as well as details of the current selection.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outline view can be searched using the same syntax as the main search dialog.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Hovering over an entry in the outline reveals a set of options.</a:t>
            </a:r>
            <a:endParaRPr lang="en-GB" dirty="0">
              <a:solidFill>
                <a:srgbClr val="555555"/>
              </a:solidFill>
              <a:latin typeface="Open Sans" panose="020B0606030504020204" pitchFamily="34" charset="0"/>
            </a:endParaRPr>
          </a:p>
          <a:p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A4EAE9-DBF5-C0E2-3DE9-25381C538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4481492"/>
            <a:ext cx="6477000" cy="18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718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B0989-8856-2330-D770-670A4B16A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Sidebar: Debug messages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D83742-0CE9-1EE1-B73D-7A3B33D55F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Debug sidebar displays messages passed to Debug nodes within the flow, as well as certain log messages from the runtime.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For more information on how to use the Debug sidebar to understand the structure of messages.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By default, the Debug sidebar shows all messages passed to it.</a:t>
            </a:r>
          </a:p>
          <a:p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9D244E-6346-50AD-47A2-3951A6521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554" y="4575413"/>
            <a:ext cx="5742892" cy="228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1243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DF838-27EB-AC73-C4EE-A67C57CED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C577AA5-1B6A-8BDE-E9F8-E730AA7634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68252" y="1825625"/>
            <a:ext cx="4055496" cy="4351338"/>
          </a:xfrm>
        </p:spPr>
      </p:pic>
    </p:spTree>
    <p:extLst>
      <p:ext uri="{BB962C8B-B14F-4D97-AF65-F5344CB8AC3E}">
        <p14:creationId xmlns:p14="http://schemas.microsoft.com/office/powerpoint/2010/main" val="40704734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CBED2-BBFA-4149-4A39-3A8E8BD43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CD410A-A058-7F5B-A6CA-1CFDECCC2D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panel provides three options:</a:t>
            </a:r>
          </a:p>
          <a:p>
            <a:pPr lvl="1"/>
            <a:r>
              <a:rPr lang="en-GB" b="0" i="1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all nodes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- displays all messages</a:t>
            </a:r>
          </a:p>
          <a:p>
            <a:pPr lvl="1"/>
            <a:r>
              <a:rPr lang="en-GB" b="0" i="1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selected nodes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- select particular Debug nodes from a list of all available nodes</a:t>
            </a:r>
          </a:p>
          <a:p>
            <a:pPr lvl="1"/>
            <a:r>
              <a:rPr lang="en-GB" b="0" i="1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current flow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- only displays messages from nodes on the current flow in the workspace</a:t>
            </a:r>
          </a:p>
          <a:p>
            <a:r>
              <a:rPr lang="en-GB" b="1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Note: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the Debug sidebar can only show the 100 most recent messages. If the sidebar is currently showing a filtered list of messages, the hidden messages still count towards the 100 limit. If a flow has noisy Debug nodes, rather than filter them from the sidebar it can be better to disable them by clicking their button in the workspace.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sidebar can be cleared at any time by clicking the     button.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     button in the sidebar footer can be used to open a separate browser window containing the Debug sidebar.</a:t>
            </a:r>
          </a:p>
          <a:p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728B8D-719E-AD55-63DF-17FEA43FF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9898" y="5018026"/>
            <a:ext cx="317500" cy="317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B2A157-00A7-0FBA-C88B-AD6C42C5B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9739" y="5358996"/>
            <a:ext cx="3556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5701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782A1-B3C8-8204-9C33-0877D0F9B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AA1B7-E13D-0685-3CB3-57F31B9805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In the bottom section of the Information sidebar, details of the current selection are shown.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This will include: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 summary of its properties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user-provided description of node/flow 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 link to the node’s help 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If nothing is selected, it displays the description of the current flow </a:t>
            </a:r>
          </a:p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36040040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C09CC-1D09-0908-3868-9E2E57FE9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Creating your first 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8A7D8-FEEC-429E-BCC5-A5E976F250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This tutorial introduces the Node-RED editor and creates a flow that demonstrates the Inject, Debug and Function nodes.</a:t>
            </a: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27310410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1A42D-C2A6-06E7-C1A2-10C60BDE4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Access the editor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F07F8-782C-2352-2EBF-9C4EC369F6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4238"/>
            <a:ext cx="10515600" cy="4822725"/>
          </a:xfrm>
        </p:spPr>
        <p:txBody>
          <a:bodyPr/>
          <a:lstStyle/>
          <a:p>
            <a:r>
              <a:rPr lang="en-GB" dirty="0">
                <a:solidFill>
                  <a:srgbClr val="555555"/>
                </a:solidFill>
                <a:latin typeface="Open Sans" panose="020B0606030504020204" pitchFamily="34" charset="0"/>
              </a:rPr>
              <a:t>U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se the </a:t>
            </a:r>
            <a:r>
              <a:rPr lang="en-GB" dirty="0"/>
              <a:t>node-red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command to start Node-RED in your terminal. </a:t>
            </a:r>
          </a:p>
          <a:p>
            <a:r>
              <a:rPr lang="en-GB" dirty="0">
                <a:solidFill>
                  <a:srgbClr val="555555"/>
                </a:solidFill>
                <a:latin typeface="Open Sans" panose="020B0606030504020204" pitchFamily="34" charset="0"/>
              </a:rPr>
              <a:t>U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se </a:t>
            </a:r>
            <a:r>
              <a:rPr lang="en-GB" dirty="0"/>
              <a:t>Ctrl-C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or close the terminal window to stop Node-RED.</a:t>
            </a: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FDB6D5-1946-C356-43F0-1DA51074E6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298" y="2679801"/>
            <a:ext cx="6507404" cy="407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8352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A01C6-E3F9-F0C8-8137-FFE898425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940FF-8128-FAC5-D83E-78E833821C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555555"/>
                </a:solidFill>
                <a:latin typeface="Open Sans" panose="020B0606030504020204" pitchFamily="34" charset="0"/>
              </a:rPr>
              <a:t>O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pen the editor in a web browser.</a:t>
            </a:r>
            <a:r>
              <a:rPr lang="en-NG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 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If you are using a browser on the same computer that is running Node-RED, you can access it with the </a:t>
            </a:r>
            <a:r>
              <a:rPr lang="en-GB" b="0" i="0" dirty="0" err="1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url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: </a:t>
            </a:r>
            <a:r>
              <a:rPr lang="en-GB" b="0" i="0" u="none" strike="noStrike" dirty="0">
                <a:solidFill>
                  <a:srgbClr val="AA4444"/>
                </a:solidFill>
                <a:effectLst/>
                <a:latin typeface="Open Sans" panose="020B0606030504020204" pitchFamily="34" charset="0"/>
                <a:hlinkClick r:id="rId2"/>
              </a:rPr>
              <a:t>http://localhost:1880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.</a:t>
            </a:r>
            <a:endParaRPr lang="en-NG" b="0" i="0" dirty="0">
              <a:solidFill>
                <a:srgbClr val="555555"/>
              </a:solidFill>
              <a:effectLst/>
              <a:latin typeface="Open Sans" panose="020B0606030504020204" pitchFamily="34" charset="0"/>
            </a:endParaRP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If you are using a browser on another computer, you will need to use the </a:t>
            </a:r>
            <a:r>
              <a:rPr lang="en-GB" b="0" i="0" dirty="0" err="1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ip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 address of the computer running Node-RED: </a:t>
            </a:r>
            <a:r>
              <a:rPr lang="en-GB" dirty="0"/>
              <a:t>http://&lt;</a:t>
            </a:r>
            <a:r>
              <a:rPr lang="en-GB" dirty="0" err="1"/>
              <a:t>ip</a:t>
            </a:r>
            <a:r>
              <a:rPr lang="en-GB" dirty="0"/>
              <a:t>-address&gt;:1880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3686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0FF9F-33EA-A1E5-9ED8-D53606970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How to Install Node-RED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AB577-E5DD-84B2-8CC6-91EC41E14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92500" lnSpcReduction="20000"/>
          </a:bodyPr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Install Node.js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Download the latest LTS version of Node.js from the official Node.js website. It will offer you the best version for your system.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Run the downloaded MSI file. Installing Node.js requires local administrator rights; if you are not a local administrator, you will be prompted for an administrator password on install. 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Accept the defaults when installing. 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After installation completes, close any open command prompts and re-open to ensure new environment variables are picked up.</a:t>
            </a:r>
          </a:p>
          <a:p>
            <a:pPr lvl="1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Once installed, open a command prompt and run the following command to ensure Node.js and </a:t>
            </a:r>
            <a:r>
              <a:rPr lang="en-GB" b="0" i="0" dirty="0" err="1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npm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 are installed correctly.</a:t>
            </a:r>
          </a:p>
          <a:p>
            <a:pPr algn="l"/>
            <a:endParaRPr lang="en-GB" b="0" i="0" dirty="0">
              <a:solidFill>
                <a:srgbClr val="555555"/>
              </a:solidFill>
              <a:effectLst/>
              <a:latin typeface="Open Sans" panose="020B0606030504020204" pitchFamily="34" charset="0"/>
            </a:endParaRP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Using </a:t>
            </a:r>
            <a:r>
              <a:rPr lang="en-GB" b="0" i="0" dirty="0" err="1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Powershell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: node --version; </a:t>
            </a:r>
            <a:r>
              <a:rPr lang="en-GB" b="0" i="0" dirty="0" err="1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npm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 --version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Using </a:t>
            </a:r>
            <a:r>
              <a:rPr lang="en-GB" b="0" i="0" dirty="0" err="1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cmd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: node --version &amp;&amp; </a:t>
            </a:r>
            <a:r>
              <a:rPr lang="en-GB" b="0" i="0" dirty="0" err="1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npm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 --version</a:t>
            </a:r>
          </a:p>
        </p:txBody>
      </p:sp>
    </p:spTree>
    <p:extLst>
      <p:ext uri="{BB962C8B-B14F-4D97-AF65-F5344CB8AC3E}">
        <p14:creationId xmlns:p14="http://schemas.microsoft.com/office/powerpoint/2010/main" val="7643219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B485E-404D-B480-D910-88F5E8A96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Add an Inject node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A96B5-28C5-C771-528A-F906245457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Inject node allows you to inject messages into a flow, either by clicking the button on the node, or setting a time interval between injects.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Drag one onto the workspace  from the palette.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Select the newly added Inject node to see information about its properties and a description of what it does in the Information sidebar pane.</a:t>
            </a:r>
          </a:p>
          <a:p>
            <a:pPr marL="0" indent="0">
              <a:buNone/>
            </a:pPr>
            <a:br>
              <a:rPr lang="en-GB" dirty="0"/>
            </a:b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10553326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A55B3-811D-CFA6-30D5-6A0DEBB15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Add a Debug node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965085-9EFA-8C2D-4D1F-51238731FB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Debug node causes any message to be displayed in the Debug sidebar. 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By default, it just displays the payload of the message, but it is possible to display the entire message object.</a:t>
            </a:r>
          </a:p>
          <a:p>
            <a:pPr marL="0" indent="0">
              <a:buNone/>
            </a:pPr>
            <a:br>
              <a:rPr lang="en-GB" dirty="0"/>
            </a:b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5172275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EE6EF-B771-CEB4-EE55-FAFD3C891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Wire the two together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CFC4E-7E1B-BF4D-F93E-C95D9181B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Connect the Inject and Debug nodes together by dragging between the output port of one to the input port of the other.</a:t>
            </a:r>
          </a:p>
          <a:p>
            <a:pPr marL="0" indent="0">
              <a:buNone/>
            </a:pPr>
            <a:br>
              <a:rPr lang="en-GB" dirty="0"/>
            </a:b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10520121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43187-F3AD-F6C7-2309-12CC4174F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Deploy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1F1F8-36A1-DAC1-7B53-F7C75EA0D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At this point, the nodes only exist in the editor and must be deployed to the server.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Click the Deploy button.</a:t>
            </a:r>
          </a:p>
          <a:p>
            <a:pPr marL="0" indent="0">
              <a:buNone/>
            </a:pP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25724127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78241-6241-5F68-2C3D-6EEF4D81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Inject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40686-BEC2-BC74-139C-EEE5E0E781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With the Debug sidebar tab selected, click the Inject button (the small square button next to your inject node).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You should see numbers appear in the sidebar.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By default, the Inject node uses the number of milliseconds since January 1st, 1970 as its payload.</a:t>
            </a: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16545752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ABBD1-CFE5-A34A-B658-FCD851CB7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Add a Function node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1AA2F-48F5-AD31-9FDF-260F0A1BF8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Function node allows you to pass each message though a JavaScript function.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Delete the existing wire (select it and press delete on the keyboard).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Wire a Function node in between the Inject and Debug nodes.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Double-click on the Function node to bring up the edit dialog. Copy the following code into the function field:</a:t>
            </a:r>
          </a:p>
        </p:txBody>
      </p:sp>
    </p:spTree>
    <p:extLst>
      <p:ext uri="{BB962C8B-B14F-4D97-AF65-F5344CB8AC3E}">
        <p14:creationId xmlns:p14="http://schemas.microsoft.com/office/powerpoint/2010/main" val="21780425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6E53B-4C44-5F9E-0558-DC9BBDD15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2519E15-7EE4-0CFC-B35C-8FACEEDE00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002420"/>
            <a:ext cx="7290377" cy="2565712"/>
          </a:xfrm>
        </p:spPr>
      </p:pic>
    </p:spTree>
    <p:extLst>
      <p:ext uri="{BB962C8B-B14F-4D97-AF65-F5344CB8AC3E}">
        <p14:creationId xmlns:p14="http://schemas.microsoft.com/office/powerpoint/2010/main" val="39555162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93830-9F87-22C1-F200-929E38B0E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5EE92-8F1B-43F4-CD21-E3901DAD89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Click Done to close the edit dialog and then click the deploy button.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Now when you click the Inject button, the messages in the sidebar will now be formatted is readable timestamps.</a:t>
            </a:r>
          </a:p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244839043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3FBB1-25DF-B9F9-982C-74D9D6309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Summary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6E675D-C629-83D5-3F45-8EA11BAF70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This flow demonstrates the basic concept of creating a flow.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It shows how the Inject node can be used to manually trigger a flow, and how the Debug node displays messages in the sidebar.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It also shows how the Function node can be used to write custom JavaScript to run against messages.</a:t>
            </a: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28668920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8E6A3-7BCE-9685-8367-4F0B1A051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How to Add an HTTP Request node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9787F-1946-1E44-054C-6D88D8C9CF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HTTP Request node can be used to retrieve a web-page when triggered.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After adding one to the workspace, edit it to set the URL property to what you want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Then click Done to close the dialog.</a:t>
            </a:r>
            <a:b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</a:br>
            <a:endParaRPr lang="en-GB" b="0" i="0" dirty="0">
              <a:solidFill>
                <a:srgbClr val="555555"/>
              </a:solidFill>
              <a:effectLst/>
              <a:latin typeface="Open Sans" panose="020B0606030504020204" pitchFamily="34" charset="0"/>
            </a:endParaRPr>
          </a:p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3621267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D6C3B-6986-C791-F49F-E50CA1EF6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Install Node-RED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DA9FB1-5011-C31B-3000-326D811A44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Installing Node-RED as a global module adds the command </a:t>
            </a:r>
            <a:r>
              <a:rPr lang="en-GB" dirty="0"/>
              <a:t>node-red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to your system path.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Execute the following at the command prompt</a:t>
            </a: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8CEEBF-5CC1-E2BB-B59B-DCAD852CE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042" y="3429000"/>
            <a:ext cx="7759915" cy="58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471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86864-9871-FE66-012D-B611FD4B7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How to Add a CSV node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4B7EF-8FA2-B462-510A-D999A6933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Add a CSV node and edit its properties. Enable option for ‘First row contains column names’.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Then click Done to close.</a:t>
            </a:r>
          </a:p>
          <a:p>
            <a:pPr marL="0" indent="0">
              <a:buNone/>
            </a:pP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6785758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2B69D-6914-C0CC-9C15-9A6D4C3C9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How to Add a Switch node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19FA9-D678-D11E-E1D8-CD92C71F3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Add a Switch node to the workspace.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Edit its properties and configure it to check the property </a:t>
            </a:r>
            <a:r>
              <a:rPr lang="en-GB" dirty="0" err="1"/>
              <a:t>msg.payload.mag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with a test of </a:t>
            </a:r>
            <a:r>
              <a:rPr lang="en-GB" dirty="0"/>
              <a:t>&gt;=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change it to test on a </a:t>
            </a:r>
            <a:r>
              <a:rPr lang="en-GB" dirty="0"/>
              <a:t>number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and the value </a:t>
            </a:r>
            <a:r>
              <a:rPr lang="en-GB" dirty="0"/>
              <a:t>7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Click Done to close.</a:t>
            </a: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279753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582F5-5C11-F07D-2788-E8141F27F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Running on Windows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7B42E-0F22-56F4-BDEE-6E4962E19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Once installed, the simple way to run Node-RED is to use the </a:t>
            </a:r>
            <a:r>
              <a:rPr lang="en-GB" dirty="0"/>
              <a:t>node-red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command in a command prompt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If you have installed Node-RED as a global </a:t>
            </a:r>
            <a:r>
              <a:rPr lang="en-GB" b="0" i="0" dirty="0" err="1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npm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 package, you can use the node-red command:</a:t>
            </a:r>
          </a:p>
          <a:p>
            <a:endParaRPr lang="en-GB" dirty="0">
              <a:solidFill>
                <a:srgbClr val="555555"/>
              </a:solidFill>
              <a:latin typeface="Open Sans" panose="020B0606030504020204" pitchFamily="34" charset="0"/>
            </a:endParaRP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This will output the Node-RED log to the terminal. You must keep the terminal open in order to keep Node-RED running.</a:t>
            </a:r>
          </a:p>
          <a:p>
            <a:pPr marL="0" indent="0">
              <a:buNone/>
            </a:pPr>
            <a:r>
              <a:rPr lang="en-GB" dirty="0">
                <a:solidFill>
                  <a:srgbClr val="555555"/>
                </a:solidFill>
                <a:latin typeface="Open Sans" panose="020B0606030504020204" pitchFamily="34" charset="0"/>
              </a:rPr>
              <a:t>NOTE: R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unning Node-RED will create a new folder in your </a:t>
            </a:r>
            <a:r>
              <a:rPr lang="en-GB" dirty="0"/>
              <a:t>%HOMEPATH%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folder called </a:t>
            </a:r>
            <a:r>
              <a:rPr lang="en-GB" dirty="0"/>
              <a:t>.node-red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.</a:t>
            </a: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312F46-4391-7ACB-FB01-EAA10F1D5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2250" y="3649221"/>
            <a:ext cx="15875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45981-2706-0422-4C24-48EA4B395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7868F-B4DD-05B2-7651-301F302D5D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This is your </a:t>
            </a:r>
            <a:r>
              <a:rPr lang="en-GB" dirty="0" err="1"/>
              <a:t>userDir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folder, think of it as the home folder for Node-RED configuration for the current user.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You will often see this referred to as </a:t>
            </a:r>
            <a:r>
              <a:rPr lang="en-GB" dirty="0"/>
              <a:t>~/.node-red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in documentation. </a:t>
            </a:r>
            <a:r>
              <a:rPr lang="en-GB" dirty="0"/>
              <a:t>~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is shorthand for the user home folder on Unix-like systems.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You can use the same reference if using PowerShell as your command line as recommended. </a:t>
            </a:r>
          </a:p>
          <a:p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If you are using the older </a:t>
            </a:r>
            <a:r>
              <a:rPr lang="en-GB" dirty="0" err="1"/>
              <a:t>cmd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 shell, that won’t work.</a:t>
            </a: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566459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8A548-F628-0AB2-9C88-790A2EFC1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555555"/>
                </a:solidFill>
                <a:effectLst/>
                <a:latin typeface="Roboto Slab"/>
              </a:rPr>
              <a:t>Workspace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1C8AD6-8BA4-89A4-7F02-F510DD7CE2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main workspace is where flows are developed by dragging nodes from the palette and wiring them together.</a:t>
            </a:r>
          </a:p>
          <a:p>
            <a:pPr algn="l"/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The workspace has a row of tabs along the top; one for each flow and any </a:t>
            </a:r>
            <a:r>
              <a:rPr lang="en-GB" b="0" i="0" dirty="0" err="1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subflows</a:t>
            </a:r>
            <a:r>
              <a:rPr lang="en-GB" b="0" i="0" dirty="0">
                <a:solidFill>
                  <a:srgbClr val="555555"/>
                </a:solidFill>
                <a:effectLst/>
                <a:latin typeface="Open Sans" panose="020B0606030504020204" pitchFamily="34" charset="0"/>
              </a:rPr>
              <a:t> that have been opened.</a:t>
            </a:r>
          </a:p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3156987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CD1C0-C75C-47E9-B91C-DEBE2D0D7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89BE674-2D48-432C-60C0-83F8A29B5D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2146" y="959764"/>
            <a:ext cx="7407708" cy="4938472"/>
          </a:xfrm>
        </p:spPr>
      </p:pic>
    </p:spTree>
    <p:extLst>
      <p:ext uri="{BB962C8B-B14F-4D97-AF65-F5344CB8AC3E}">
        <p14:creationId xmlns:p14="http://schemas.microsoft.com/office/powerpoint/2010/main" val="789125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2598</Words>
  <Application>Microsoft Macintosh PowerPoint</Application>
  <PresentationFormat>Widescreen</PresentationFormat>
  <Paragraphs>182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9" baseType="lpstr">
      <vt:lpstr>Arial</vt:lpstr>
      <vt:lpstr>Calibri</vt:lpstr>
      <vt:lpstr>Calibri Light</vt:lpstr>
      <vt:lpstr>Merriweather</vt:lpstr>
      <vt:lpstr>Montserrat</vt:lpstr>
      <vt:lpstr>Open Sans</vt:lpstr>
      <vt:lpstr>Roboto Slab</vt:lpstr>
      <vt:lpstr>Office Theme</vt:lpstr>
      <vt:lpstr>INTRODUCTION TO NODE RED</vt:lpstr>
      <vt:lpstr>Node-RED: Introduction to Node-RED</vt:lpstr>
      <vt:lpstr>PowerPoint Presentation</vt:lpstr>
      <vt:lpstr>How to Install Node-RED</vt:lpstr>
      <vt:lpstr>Install Node-RED</vt:lpstr>
      <vt:lpstr>Running on Windows</vt:lpstr>
      <vt:lpstr>PowerPoint Presentation</vt:lpstr>
      <vt:lpstr>Workspace</vt:lpstr>
      <vt:lpstr>PowerPoint Presentation</vt:lpstr>
      <vt:lpstr>View tools</vt:lpstr>
      <vt:lpstr>PowerPoint Presentation</vt:lpstr>
      <vt:lpstr>Customising the view</vt:lpstr>
      <vt:lpstr>Palette</vt:lpstr>
      <vt:lpstr>PowerPoint Presentation</vt:lpstr>
      <vt:lpstr>PowerPoint Presentation</vt:lpstr>
      <vt:lpstr>Searching flows</vt:lpstr>
      <vt:lpstr>PowerPoint Presentation</vt:lpstr>
      <vt:lpstr>Search syntax</vt:lpstr>
      <vt:lpstr>Nodes</vt:lpstr>
      <vt:lpstr>PowerPoint Presentation</vt:lpstr>
      <vt:lpstr>PowerPoint Presentation</vt:lpstr>
      <vt:lpstr>PowerPoint Presentation</vt:lpstr>
      <vt:lpstr>Quick-Add dialog</vt:lpstr>
      <vt:lpstr>PowerPoint Presentation</vt:lpstr>
      <vt:lpstr>Editing node properties</vt:lpstr>
      <vt:lpstr>PowerPoint Presentation</vt:lpstr>
      <vt:lpstr>PowerPoint Presentation</vt:lpstr>
      <vt:lpstr>Enabling or disabling a node</vt:lpstr>
      <vt:lpstr>Configuration nodes</vt:lpstr>
      <vt:lpstr>PowerPoint Presentation</vt:lpstr>
      <vt:lpstr>PowerPoint Presentation</vt:lpstr>
      <vt:lpstr>Sidebar: Information</vt:lpstr>
      <vt:lpstr>Sidebar: Debug messages</vt:lpstr>
      <vt:lpstr>PowerPoint Presentation</vt:lpstr>
      <vt:lpstr>PowerPoint Presentation</vt:lpstr>
      <vt:lpstr>PowerPoint Presentation</vt:lpstr>
      <vt:lpstr>Creating your first flow</vt:lpstr>
      <vt:lpstr>Access the editor</vt:lpstr>
      <vt:lpstr>PowerPoint Presentation</vt:lpstr>
      <vt:lpstr>Add an Inject node</vt:lpstr>
      <vt:lpstr>Add a Debug node</vt:lpstr>
      <vt:lpstr>Wire the two together</vt:lpstr>
      <vt:lpstr>Deploy</vt:lpstr>
      <vt:lpstr>Inject</vt:lpstr>
      <vt:lpstr>Add a Function node</vt:lpstr>
      <vt:lpstr>PowerPoint Presentation</vt:lpstr>
      <vt:lpstr>PowerPoint Presentation</vt:lpstr>
      <vt:lpstr>Summary</vt:lpstr>
      <vt:lpstr>How to Add an HTTP Request node</vt:lpstr>
      <vt:lpstr>How to Add a CSV node</vt:lpstr>
      <vt:lpstr>How to Add a Switch node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13</cp:revision>
  <dcterms:created xsi:type="dcterms:W3CDTF">2022-11-03T05:54:29Z</dcterms:created>
  <dcterms:modified xsi:type="dcterms:W3CDTF">2022-11-03T13:31:26Z</dcterms:modified>
</cp:coreProperties>
</file>