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7" r:id="rId13"/>
    <p:sldId id="266" r:id="rId14"/>
  </p:sldIdLst>
  <p:sldSz cx="12192000" cy="6858000"/>
  <p:notesSz cx="6858000" cy="9144000"/>
  <p:defaultTextStyle>
    <a:defPPr>
      <a:defRPr lang="en-N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405"/>
  </p:normalViewPr>
  <p:slideViewPr>
    <p:cSldViewPr snapToGrid="0">
      <p:cViewPr varScale="1">
        <p:scale>
          <a:sx n="121" d="100"/>
          <a:sy n="121" d="100"/>
        </p:scale>
        <p:origin x="200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9DCD3-349F-A7B3-9581-13C0297223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753D0E-F2BB-2044-7AA3-10AF688C2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D3AE-655A-B7BB-B0E2-B2F4796A6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C96CC-51CA-2AFC-E163-D396D2C8A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44E2B-AE23-CA69-F54B-C717FA0A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24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3E5CF-4530-F4FE-20C4-F0AB1044D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9AF1DB-571B-3BDD-2B5C-33E3F01B0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C78BB-F80C-176A-159C-1BEA19F53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86671-7F68-F6E5-E943-B31A1754F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A56A7-7F10-E304-5E84-FFD47FF93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062038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0EA08F-D9D1-3818-E3E8-59EA2F5DDD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D50515-DA26-A752-3A65-288EA71721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60AF6-53A3-C3E2-17F2-26971E92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7676-68AB-2631-76B5-5B8007399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54DE2-3853-182C-DAA5-11A67084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404785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3FD61-25BF-A2DE-7047-D0C22A1E5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8415-9F01-2273-CD21-D8BD6EFAC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C30A8-9B78-D019-49AA-B8B34FD9B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2757C6-684A-B349-8743-6F7CB25F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075AC-AFCC-F199-C1BD-0F44AB1D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4119989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6D51D-54E2-E5EE-71DF-E7AC2240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09777-6C9A-DBD7-95C2-6A4C8F433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6BFFB-52F3-E25E-0774-0DA04D654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9E55C-D87D-68BD-9E0E-BADDD14CA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11681-99E3-9679-C581-34FC804B8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436836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82C16-902D-1938-1197-2F9333B47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7F437-85CC-CF30-0185-935D810712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E2730-0900-59F8-713A-473331825F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D314D4-6527-959E-881D-B2DFFA5CD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01852-B911-3EAA-D194-9DF73FA42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A6866-34D8-AEC3-22FF-1E78AF204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60538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8CEDB-133A-07B0-1E4B-9CC64653F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A560C-240D-AB75-C44C-310A0AAF3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3BEA74-54FC-D6EE-473A-6E64A6559F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CECF1C-54DF-947E-0D32-95ECE0E809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5DA55F-D976-A572-563E-16FBCF8178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07F837-8CF4-B16C-BB8B-66A2D0633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706B61-360A-A70F-0E93-2F394A271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E067BA-DEDC-E0B3-5DE0-05FC149F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445068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9DA4B-BDE3-C010-BC39-33997ADB4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84CFAF-3688-671B-E779-115C463EF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E8E76-40DF-8582-A1E3-A3EF587F0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604F2-F260-0BCC-136A-68179A9EE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16031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5E1C66-8D08-B3F4-F12C-02A5FAD03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7A674-C5B5-1EA0-0F5C-92DA98C6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958CAE-DC41-23FA-547B-B42EF7336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89346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36E2E-2580-2284-871B-82AC4F40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7B336-3EDC-C5BA-12E0-1B055EB46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F79A1-88CF-2A61-869D-DAB370F06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18F8F-7794-80AB-DC91-77C6D60C4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133B75-17B2-A26A-76D9-2C2113942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4DB40-9567-B8AB-FBD1-3C9641D9C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082955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97691-3EEA-BE9C-209B-310CADC69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8E5CC7-AAB1-689D-363D-1BA6518BC6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2D1F3B-3ECC-6017-A63B-D3FD42541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4E2361-FE06-DA72-DE56-47B25B1F3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7F054-4949-C8B0-F0F0-07A077C7E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FAC3EA-6E53-D6D6-01BE-DDF55476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90383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3E6F5A-69C9-22FC-9547-00FB29F9F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828341-851E-0981-03CC-31008E2F7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3ABB5-7A41-D5F3-EDC1-D75C9F9AA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A21AF-E951-0447-8EC0-40A5D45BCBE4}" type="datetimeFigureOut">
              <a:rPr lang="en-NG" smtClean="0"/>
              <a:t>31/10/2022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B12E2-C64B-E8C4-A302-99A3B12482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634A3-5450-3085-B1A4-FB3C09D0D4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4DD05-3B56-B34D-9748-F5FBC3B3FCEB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51121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F28DF-1966-EC05-65F2-EEB9D5580B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Accessing EEPROM and Flash Memory</a:t>
            </a:r>
            <a:endParaRPr lang="en-NG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CE252-2FE9-A405-F276-7C69414071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108246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19E4D-E439-1AB0-0C16-C7DC4F312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Using Flash Memory on ESP 32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6AA1D-29C0-5EEB-7336-257273A83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G" dirty="0"/>
              <a:t>Include the EEPROM Library</a:t>
            </a:r>
          </a:p>
          <a:p>
            <a:endParaRPr lang="en-NG" dirty="0"/>
          </a:p>
          <a:p>
            <a:endParaRPr lang="en-NG" dirty="0"/>
          </a:p>
          <a:p>
            <a:r>
              <a:rPr lang="en-US" dirty="0">
                <a:solidFill>
                  <a:srgbClr val="3A3A3A"/>
                </a:solidFill>
              </a:rPr>
              <a:t>Y</a:t>
            </a:r>
            <a:r>
              <a:rPr lang="en-US" b="0" i="0" dirty="0">
                <a:solidFill>
                  <a:srgbClr val="3A3A3A"/>
                </a:solidFill>
                <a:effectLst/>
              </a:rPr>
              <a:t>ou define the EEPROM size. This is the number of bytes you’ll want to access in the flash memory.</a:t>
            </a:r>
          </a:p>
          <a:p>
            <a:endParaRPr lang="en-US" dirty="0">
              <a:solidFill>
                <a:srgbClr val="3A3A3A"/>
              </a:solidFill>
            </a:endParaRPr>
          </a:p>
          <a:p>
            <a:r>
              <a:rPr lang="en-US" dirty="0">
                <a:solidFill>
                  <a:srgbClr val="3A3A3A"/>
                </a:solidFill>
              </a:rPr>
              <a:t>Initialize the EEPROM Library with the defined size.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76FFEF-3015-4174-E972-29045EE06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50" y="2359134"/>
            <a:ext cx="3136900" cy="584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94A23C-4FEF-43AF-2AF1-027D8322D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150" y="4190124"/>
            <a:ext cx="3441700" cy="558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BA980D-A4E2-6EB9-BF31-C2E2A608C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3850" y="5343715"/>
            <a:ext cx="39243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80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EA6D7-2B23-AE97-CF80-BF7BCD0FE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3A3A3A"/>
                </a:solidFill>
                <a:effectLst/>
                <a:latin typeface="Helvetica" pitchFamily="2" charset="0"/>
              </a:rPr>
              <a:t>Write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A9106-BFBA-7E4E-60DD-ED5FE17F4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To write data to the flash memory, you use the 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EEPROM.write</a:t>
            </a:r>
            <a:r>
              <a:rPr lang="en-US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()</a:t>
            </a:r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 function that accepts as arguments the location or address where you want to save the data, and the value (a byte variable) you want to save:</a:t>
            </a:r>
          </a:p>
          <a:p>
            <a:endParaRPr lang="en-US" dirty="0">
              <a:solidFill>
                <a:srgbClr val="3A3A3A"/>
              </a:solidFill>
              <a:latin typeface="Helvetica" pitchFamily="2" charset="0"/>
            </a:endParaRPr>
          </a:p>
          <a:p>
            <a:endParaRPr lang="en-US" dirty="0">
              <a:solidFill>
                <a:srgbClr val="3A3A3A"/>
              </a:solidFill>
              <a:latin typeface="Helvetica" pitchFamily="2" charset="0"/>
            </a:endParaRPr>
          </a:p>
          <a:p>
            <a:r>
              <a:rPr lang="en-US" dirty="0">
                <a:solidFill>
                  <a:srgbClr val="3A3A3A"/>
                </a:solidFill>
                <a:latin typeface="Helvetica" pitchFamily="2" charset="0"/>
              </a:rPr>
              <a:t>After the write command, use commit to save the data.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1178F9-358D-A4C8-7E68-3DEFEF18C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658476"/>
            <a:ext cx="4343400" cy="50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82D62C-02FC-320C-B670-98217724C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650" y="5090073"/>
            <a:ext cx="28067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21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8A72D-939B-D34F-E50D-299E25605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3A3A3A"/>
                </a:solidFill>
                <a:effectLst/>
                <a:latin typeface="Helvetica" pitchFamily="2" charset="0"/>
              </a:rPr>
              <a:t>Read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B4B0D-BFE7-7813-78DA-C88722F62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To read a byte from the flash memory, you use the 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EEPROM.read</a:t>
            </a:r>
            <a:r>
              <a:rPr lang="en-US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</a:rPr>
              <a:t>()</a:t>
            </a:r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 function. </a:t>
            </a:r>
          </a:p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This function takes the address of the byte you want to read as an argument.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35042-3A71-0BF2-4E4D-29D848670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100" y="3690144"/>
            <a:ext cx="32258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6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9864E-97B8-A455-AFB7-257AB71D7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9C0EE-A091-63AC-5264-C6B1FB7F0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658577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56ACA-8865-5E4D-851C-28C854D9C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51322-1814-C9AC-1810-D4584AE36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effectLst/>
              </a:rPr>
              <a:t>EEPROM is basically used to store the non volatile data which is required to be stored even if there is power loss or controller resets.</a:t>
            </a:r>
          </a:p>
          <a:p>
            <a:r>
              <a:rPr lang="en-US" dirty="0"/>
              <a:t>M</a:t>
            </a:r>
            <a:r>
              <a:rPr lang="en-US" b="0" i="0" dirty="0">
                <a:effectLst/>
              </a:rPr>
              <a:t>emory whose values are kept when the board is turned off (like a tiny hard drive). </a:t>
            </a:r>
          </a:p>
          <a:p>
            <a:r>
              <a:rPr lang="en-US" b="0" i="0" dirty="0">
                <a:effectLst/>
              </a:rPr>
              <a:t>Arduino and </a:t>
            </a:r>
            <a:r>
              <a:rPr lang="en-US" b="0" i="0" dirty="0" err="1">
                <a:effectLst/>
              </a:rPr>
              <a:t>Genuino</a:t>
            </a:r>
            <a:r>
              <a:rPr lang="en-US" b="0" i="0" dirty="0">
                <a:effectLst/>
              </a:rPr>
              <a:t> boards have different amounts of EEPROM: 1024 bytes on the ATmega328P, 512 bytes on the ATmega168 and ATmega8, 4 KB (4096 bytes) on the ATmega1280 and ATmega2560.</a:t>
            </a:r>
          </a:p>
          <a:p>
            <a:r>
              <a:rPr lang="en-US" b="0" i="0" dirty="0">
                <a:effectLst/>
              </a:rPr>
              <a:t>Functions in the </a:t>
            </a:r>
            <a:r>
              <a:rPr lang="en-US" b="1" i="0" dirty="0">
                <a:effectLst/>
              </a:rPr>
              <a:t>EEPROM</a:t>
            </a:r>
            <a:r>
              <a:rPr lang="en-US" b="0" i="0" dirty="0">
                <a:effectLst/>
              </a:rPr>
              <a:t> class is automatically included with the platform for your board, meaning you do not need to install any external libraries. 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81812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18E2D-6F47-7BC4-21F4-02F773A0F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48F86-6798-D6D9-6065-5B0BE4881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 use this library</a:t>
            </a:r>
          </a:p>
          <a:p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From here, you can read or write to different memory addresses in the EEPROM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437970-1DC6-ABCE-8D38-1859084D8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00" y="2389133"/>
            <a:ext cx="27178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297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2EB8-53B5-79E3-20BA-5781FF1D8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Read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D857B-DE66-5FB9-3552-17CDAC7C9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Reads a byte from the EEPROM. Locations that have never been written to have the value of 255.</a:t>
            </a:r>
          </a:p>
          <a:p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address: the location to read from, starting from 0 (int)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Returns the value stored in that location (byte)</a:t>
            </a:r>
          </a:p>
          <a:p>
            <a:endParaRPr lang="en-US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endParaRPr lang="en-NG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CA9037-1DB4-FE5C-58BB-42481D7B0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2717362"/>
            <a:ext cx="27813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04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5D12D-C024-52FC-9F0A-A3956CAB5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Write: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84048-D593-27A5-B01D-ECC6CC778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Write a byte to the EEPROM.</a:t>
            </a:r>
          </a:p>
          <a:p>
            <a:pPr algn="l"/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A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ddress: the location to write to, starting from 0 (int)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value: the value to write, from 0 to 255 (byte)</a:t>
            </a:r>
          </a:p>
          <a:p>
            <a:pPr algn="l"/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It does not return any value.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The EEPROM memory has a specified life of 100,000 write/erase cycles, so you may need to be careful about how often you write to it.</a:t>
            </a:r>
          </a:p>
          <a:p>
            <a:pPr marL="0" indent="0">
              <a:buNone/>
            </a:pPr>
            <a:endParaRPr lang="en-US" b="0" i="0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0B0E98-F67E-6D52-A5F6-322E4B8D4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650" y="5287798"/>
            <a:ext cx="38227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70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7226-34F4-0083-4D15-958154AAA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0EEBB-3174-8CDE-98F2-BAAEBD093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Write a byte to the EEPROM. The value is written only if differs from the one already saved at the same address.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Address: the location to write to, starting from 0 (int)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value: the value to write, from 0 to 255 (byte)</a:t>
            </a:r>
          </a:p>
          <a:p>
            <a:pPr marL="0" indent="0">
              <a:buNone/>
            </a:pPr>
            <a:br>
              <a:rPr lang="en-US" dirty="0"/>
            </a:b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114057-CF7B-1D74-DA11-AE6289287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3772694"/>
            <a:ext cx="406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99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5D28A-5AA3-3512-DF30-0A8C63FCA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Get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75452-B0C1-BE5D-401A-AD00ECE4C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Reads any data type or object from the EEPROM.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address: the location to read from, starting from 0 (int)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data: the data to read, can be a primitive type (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eg.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float) or a custom struct</a:t>
            </a:r>
          </a:p>
          <a:p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Returns a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reference to the data passed in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436070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EBDBF-B9F1-5E75-F7E3-09DE2EC39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FFCA0-5D5F-5F89-3494-2B70DA2DA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Write any data type or object to the EEPROM.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address: the location to write to, starting from 0 (int)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data: the data to write, can be a primitive type (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eg.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float) or a custom struct</a:t>
            </a:r>
          </a:p>
          <a:p>
            <a:pPr marL="0" indent="0">
              <a:buNone/>
            </a:pP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62733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1A88E-7083-E202-1873-BAB816DD9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ESP 32 Flash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A6B38-2AC1-52B8-8766-9F5CA0551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How to store and read values from the ESP32 flash memory using Arduino IDE. </a:t>
            </a:r>
          </a:p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The data saved in the flash memory remains there even when the ESP32 resets or when power is removed.</a:t>
            </a:r>
          </a:p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Data can be read from flash as many times as you want</a:t>
            </a:r>
            <a:endParaRPr lang="en-US" dirty="0">
              <a:solidFill>
                <a:srgbClr val="3A3A3A"/>
              </a:solidFill>
              <a:latin typeface="Helvetica" pitchFamily="2" charset="0"/>
            </a:endParaRPr>
          </a:p>
          <a:p>
            <a:r>
              <a:rPr lang="en-US" dirty="0">
                <a:solidFill>
                  <a:srgbClr val="3A3A3A"/>
                </a:solidFill>
                <a:latin typeface="Helvetica" pitchFamily="2" charset="0"/>
              </a:rPr>
              <a:t>Y</a:t>
            </a:r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ou can use up to 512 bytes in the flash memory. </a:t>
            </a:r>
          </a:p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This means you have 512 different addresses, and you can save a value between 0 and 255 in each address position.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776641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621</Words>
  <Application>Microsoft Macintosh PowerPoint</Application>
  <PresentationFormat>Widescreen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Helvetica</vt:lpstr>
      <vt:lpstr>Open Sans</vt:lpstr>
      <vt:lpstr>Times New Roman</vt:lpstr>
      <vt:lpstr>Office Theme</vt:lpstr>
      <vt:lpstr>Accessing EEPROM and Flash Memory</vt:lpstr>
      <vt:lpstr>PowerPoint Presentation</vt:lpstr>
      <vt:lpstr>PowerPoint Presentation</vt:lpstr>
      <vt:lpstr>Read</vt:lpstr>
      <vt:lpstr>Write:</vt:lpstr>
      <vt:lpstr>Update</vt:lpstr>
      <vt:lpstr>Get</vt:lpstr>
      <vt:lpstr>Put</vt:lpstr>
      <vt:lpstr>ESP 32 Flash Memory</vt:lpstr>
      <vt:lpstr>Using Flash Memory on ESP 32</vt:lpstr>
      <vt:lpstr>Write</vt:lpstr>
      <vt:lpstr>Read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Accessing EEPROM and Flash Memory</dc:title>
  <dc:creator>Microsoft Office User</dc:creator>
  <cp:lastModifiedBy>Microsoft Office User</cp:lastModifiedBy>
  <cp:revision>2</cp:revision>
  <dcterms:created xsi:type="dcterms:W3CDTF">2022-10-31T12:59:20Z</dcterms:created>
  <dcterms:modified xsi:type="dcterms:W3CDTF">2022-10-31T13:45:12Z</dcterms:modified>
</cp:coreProperties>
</file>